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8" r:id="rId3"/>
    <p:sldId id="257" r:id="rId4"/>
    <p:sldId id="299" r:id="rId5"/>
    <p:sldId id="301" r:id="rId6"/>
    <p:sldId id="288" r:id="rId7"/>
    <p:sldId id="285" r:id="rId8"/>
    <p:sldId id="287" r:id="rId9"/>
    <p:sldId id="289" r:id="rId10"/>
    <p:sldId id="331" r:id="rId11"/>
    <p:sldId id="275" r:id="rId12"/>
    <p:sldId id="269" r:id="rId13"/>
    <p:sldId id="303" r:id="rId14"/>
    <p:sldId id="295" r:id="rId15"/>
    <p:sldId id="304" r:id="rId16"/>
    <p:sldId id="309" r:id="rId17"/>
    <p:sldId id="315" r:id="rId18"/>
    <p:sldId id="296" r:id="rId19"/>
    <p:sldId id="297" r:id="rId20"/>
    <p:sldId id="298" r:id="rId21"/>
    <p:sldId id="302" r:id="rId22"/>
    <p:sldId id="305" r:id="rId23"/>
    <p:sldId id="300" r:id="rId24"/>
    <p:sldId id="321" r:id="rId25"/>
    <p:sldId id="323" r:id="rId26"/>
    <p:sldId id="324" r:id="rId27"/>
    <p:sldId id="326" r:id="rId28"/>
    <p:sldId id="314" r:id="rId29"/>
    <p:sldId id="332" r:id="rId30"/>
    <p:sldId id="333" r:id="rId31"/>
    <p:sldId id="334" r:id="rId32"/>
    <p:sldId id="335" r:id="rId33"/>
    <p:sldId id="336" r:id="rId34"/>
    <p:sldId id="327" r:id="rId35"/>
    <p:sldId id="329" r:id="rId36"/>
    <p:sldId id="306" r:id="rId37"/>
    <p:sldId id="312" r:id="rId38"/>
    <p:sldId id="313" r:id="rId39"/>
    <p:sldId id="310" r:id="rId40"/>
    <p:sldId id="307" r:id="rId41"/>
    <p:sldId id="281" r:id="rId42"/>
    <p:sldId id="274" r:id="rId43"/>
  </p:sldIdLst>
  <p:sldSz cx="10693400" cy="7569200"/>
  <p:notesSz cx="10693400" cy="7569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8" autoAdjust="0"/>
    <p:restoredTop sz="93730" autoAdjust="0"/>
  </p:normalViewPr>
  <p:slideViewPr>
    <p:cSldViewPr>
      <p:cViewPr>
        <p:scale>
          <a:sx n="80" d="100"/>
          <a:sy n="80" d="100"/>
        </p:scale>
        <p:origin x="-498" y="30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7BE8D-20EE-844E-AF6D-C6F059DACC29}" type="doc">
      <dgm:prSet loTypeId="urn:microsoft.com/office/officeart/2008/layout/VerticalCurvedList" loCatId="" qsTypeId="urn:microsoft.com/office/officeart/2005/8/quickstyle/simple3" qsCatId="simple" csTypeId="urn:microsoft.com/office/officeart/2005/8/colors/accent6_1" csCatId="accent6" phldr="1"/>
      <dgm:spPr/>
      <dgm:t>
        <a:bodyPr/>
        <a:lstStyle/>
        <a:p>
          <a:endParaRPr lang="zh-CN" altLang="en-US"/>
        </a:p>
      </dgm:t>
    </dgm:pt>
    <dgm:pt modelId="{197C30D5-65AC-DD41-AC3F-B89340CE36B7}">
      <dgm:prSet phldrT="[文本]"/>
      <dgm:spPr/>
      <dgm:t>
        <a:bodyPr/>
        <a:lstStyle/>
        <a:p>
          <a:r>
            <a:rPr lang="zh-CN" altLang="en-US" b="1" dirty="0">
              <a:solidFill>
                <a:schemeClr val="tx1">
                  <a:lumMod val="65000"/>
                  <a:lumOff val="35000"/>
                </a:schemeClr>
              </a:solidFill>
            </a:rPr>
            <a:t>学术</a:t>
          </a:r>
          <a:r>
            <a:rPr lang="en-US" altLang="zh-CN" b="1" dirty="0">
              <a:solidFill>
                <a:schemeClr val="tx1">
                  <a:lumMod val="65000"/>
                  <a:lumOff val="35000"/>
                </a:schemeClr>
              </a:solidFill>
            </a:rPr>
            <a:t>/</a:t>
          </a:r>
          <a:r>
            <a:rPr lang="zh-CN" altLang="en-US" b="1" dirty="0">
              <a:solidFill>
                <a:schemeClr val="tx1">
                  <a:lumMod val="65000"/>
                  <a:lumOff val="35000"/>
                </a:schemeClr>
              </a:solidFill>
            </a:rPr>
            <a:t>学位论文</a:t>
          </a:r>
        </a:p>
      </dgm:t>
    </dgm:pt>
    <dgm:pt modelId="{88C8FB56-20B3-3D41-8534-0BFABAC9619E}" type="parTrans" cxnId="{97B6EEF6-BAED-F048-97A1-6D3027635735}">
      <dgm:prSet/>
      <dgm:spPr/>
      <dgm:t>
        <a:bodyPr/>
        <a:lstStyle/>
        <a:p>
          <a:endParaRPr lang="zh-CN" altLang="en-US" b="1">
            <a:solidFill>
              <a:schemeClr val="tx1">
                <a:lumMod val="75000"/>
                <a:lumOff val="25000"/>
              </a:schemeClr>
            </a:solidFill>
          </a:endParaRPr>
        </a:p>
      </dgm:t>
    </dgm:pt>
    <dgm:pt modelId="{0F92673C-3BEA-9849-97F0-37B8133B8A93}" type="sibTrans" cxnId="{97B6EEF6-BAED-F048-97A1-6D3027635735}">
      <dgm:prSet/>
      <dgm:spPr/>
      <dgm:t>
        <a:bodyPr/>
        <a:lstStyle/>
        <a:p>
          <a:endParaRPr lang="zh-CN" altLang="en-US" b="1">
            <a:solidFill>
              <a:schemeClr val="tx1">
                <a:lumMod val="75000"/>
                <a:lumOff val="25000"/>
              </a:schemeClr>
            </a:solidFill>
          </a:endParaRPr>
        </a:p>
      </dgm:t>
    </dgm:pt>
    <dgm:pt modelId="{19F20BCB-F213-C14C-8F12-0E3E6EFB0157}">
      <dgm:prSet phldrT="[文本]"/>
      <dgm:spPr/>
      <dgm:t>
        <a:bodyPr/>
        <a:lstStyle/>
        <a:p>
          <a:r>
            <a:rPr lang="zh-CN" altLang="en-US" b="1" dirty="0">
              <a:solidFill>
                <a:schemeClr val="tx1">
                  <a:lumMod val="65000"/>
                  <a:lumOff val="35000"/>
                </a:schemeClr>
              </a:solidFill>
            </a:rPr>
            <a:t>科研</a:t>
          </a:r>
          <a:r>
            <a:rPr lang="en-US" altLang="zh-CN" b="1" dirty="0">
              <a:solidFill>
                <a:schemeClr val="tx1">
                  <a:lumMod val="65000"/>
                  <a:lumOff val="35000"/>
                </a:schemeClr>
              </a:solidFill>
            </a:rPr>
            <a:t>/</a:t>
          </a:r>
          <a:r>
            <a:rPr lang="zh-CN" altLang="en-US" b="1" dirty="0">
              <a:solidFill>
                <a:schemeClr val="tx1">
                  <a:lumMod val="65000"/>
                  <a:lumOff val="35000"/>
                </a:schemeClr>
              </a:solidFill>
            </a:rPr>
            <a:t>竞赛成果</a:t>
          </a:r>
        </a:p>
      </dgm:t>
    </dgm:pt>
    <dgm:pt modelId="{408616CD-EDD2-8B48-B55C-7817424BBB3D}" type="parTrans" cxnId="{0F165A8E-2FE6-7E47-8453-37C1567B108A}">
      <dgm:prSet/>
      <dgm:spPr/>
      <dgm:t>
        <a:bodyPr/>
        <a:lstStyle/>
        <a:p>
          <a:endParaRPr lang="zh-CN" altLang="en-US" b="1">
            <a:solidFill>
              <a:schemeClr val="tx1">
                <a:lumMod val="75000"/>
                <a:lumOff val="25000"/>
              </a:schemeClr>
            </a:solidFill>
          </a:endParaRPr>
        </a:p>
      </dgm:t>
    </dgm:pt>
    <dgm:pt modelId="{66A9F5B8-7034-FA4C-8968-2E15012DCCFF}" type="sibTrans" cxnId="{0F165A8E-2FE6-7E47-8453-37C1567B108A}">
      <dgm:prSet/>
      <dgm:spPr/>
      <dgm:t>
        <a:bodyPr/>
        <a:lstStyle/>
        <a:p>
          <a:endParaRPr lang="zh-CN" altLang="en-US" b="1">
            <a:solidFill>
              <a:schemeClr val="tx1">
                <a:lumMod val="75000"/>
                <a:lumOff val="25000"/>
              </a:schemeClr>
            </a:solidFill>
          </a:endParaRPr>
        </a:p>
      </dgm:t>
    </dgm:pt>
    <dgm:pt modelId="{91CCFB7C-2DA7-3644-B8B0-1BA60390A810}">
      <dgm:prSet/>
      <dgm:spPr/>
      <dgm:t>
        <a:bodyPr/>
        <a:lstStyle/>
        <a:p>
          <a:r>
            <a:rPr lang="zh-CN" altLang="en-US" b="1" dirty="0">
              <a:solidFill>
                <a:schemeClr val="tx1">
                  <a:lumMod val="65000"/>
                  <a:lumOff val="35000"/>
                </a:schemeClr>
              </a:solidFill>
            </a:rPr>
            <a:t>教案</a:t>
          </a:r>
          <a:r>
            <a:rPr lang="en-US" altLang="zh-CN" b="1" dirty="0">
              <a:solidFill>
                <a:schemeClr val="tx1">
                  <a:lumMod val="65000"/>
                  <a:lumOff val="35000"/>
                </a:schemeClr>
              </a:solidFill>
            </a:rPr>
            <a:t>/</a:t>
          </a:r>
          <a:r>
            <a:rPr lang="zh-CN" altLang="en-US" b="1" dirty="0">
              <a:solidFill>
                <a:schemeClr val="tx1">
                  <a:lumMod val="65000"/>
                  <a:lumOff val="35000"/>
                </a:schemeClr>
              </a:solidFill>
            </a:rPr>
            <a:t>教学课件</a:t>
          </a:r>
        </a:p>
      </dgm:t>
    </dgm:pt>
    <dgm:pt modelId="{4E581021-B493-A649-81D3-E84933EDE8DC}" type="sibTrans" cxnId="{8837DACC-FC9E-1047-8074-246110D30B6A}">
      <dgm:prSet/>
      <dgm:spPr/>
      <dgm:t>
        <a:bodyPr/>
        <a:lstStyle/>
        <a:p>
          <a:endParaRPr lang="zh-CN" altLang="en-US" b="1">
            <a:solidFill>
              <a:schemeClr val="tx1">
                <a:lumMod val="75000"/>
                <a:lumOff val="25000"/>
              </a:schemeClr>
            </a:solidFill>
          </a:endParaRPr>
        </a:p>
      </dgm:t>
    </dgm:pt>
    <dgm:pt modelId="{37307026-EB4B-554E-A98B-391688F2D272}" type="parTrans" cxnId="{8837DACC-FC9E-1047-8074-246110D30B6A}">
      <dgm:prSet/>
      <dgm:spPr/>
      <dgm:t>
        <a:bodyPr/>
        <a:lstStyle/>
        <a:p>
          <a:endParaRPr lang="zh-CN" altLang="en-US" b="1">
            <a:solidFill>
              <a:schemeClr val="tx1">
                <a:lumMod val="75000"/>
                <a:lumOff val="25000"/>
              </a:schemeClr>
            </a:solidFill>
          </a:endParaRPr>
        </a:p>
      </dgm:t>
    </dgm:pt>
    <dgm:pt modelId="{BD8603DE-A3DD-4344-808F-A581384F1CDD}" type="pres">
      <dgm:prSet presAssocID="{C417BE8D-20EE-844E-AF6D-C6F059DACC29}" presName="Name0" presStyleCnt="0">
        <dgm:presLayoutVars>
          <dgm:chMax val="7"/>
          <dgm:chPref val="7"/>
          <dgm:dir/>
        </dgm:presLayoutVars>
      </dgm:prSet>
      <dgm:spPr/>
      <dgm:t>
        <a:bodyPr/>
        <a:lstStyle/>
        <a:p>
          <a:endParaRPr lang="zh-CN" altLang="en-US"/>
        </a:p>
      </dgm:t>
    </dgm:pt>
    <dgm:pt modelId="{48B1F65C-2C07-6D4E-A9F9-4A3B7335AB54}" type="pres">
      <dgm:prSet presAssocID="{C417BE8D-20EE-844E-AF6D-C6F059DACC29}" presName="Name1" presStyleCnt="0"/>
      <dgm:spPr/>
    </dgm:pt>
    <dgm:pt modelId="{E06E9197-79E2-604C-A99B-898216351D55}" type="pres">
      <dgm:prSet presAssocID="{C417BE8D-20EE-844E-AF6D-C6F059DACC29}" presName="cycle" presStyleCnt="0"/>
      <dgm:spPr/>
    </dgm:pt>
    <dgm:pt modelId="{E6904776-88B6-E946-8D12-9CC5AB8C9AF2}" type="pres">
      <dgm:prSet presAssocID="{C417BE8D-20EE-844E-AF6D-C6F059DACC29}" presName="srcNode" presStyleLbl="node1" presStyleIdx="0" presStyleCnt="3"/>
      <dgm:spPr/>
    </dgm:pt>
    <dgm:pt modelId="{BBD9BFFD-E46A-FB44-B710-ABD068DD30E3}" type="pres">
      <dgm:prSet presAssocID="{C417BE8D-20EE-844E-AF6D-C6F059DACC29}" presName="conn" presStyleLbl="parChTrans1D2" presStyleIdx="0" presStyleCnt="1"/>
      <dgm:spPr/>
      <dgm:t>
        <a:bodyPr/>
        <a:lstStyle/>
        <a:p>
          <a:endParaRPr lang="zh-CN" altLang="en-US"/>
        </a:p>
      </dgm:t>
    </dgm:pt>
    <dgm:pt modelId="{EAF8FB49-6C90-E942-B5B0-D086D1230110}" type="pres">
      <dgm:prSet presAssocID="{C417BE8D-20EE-844E-AF6D-C6F059DACC29}" presName="extraNode" presStyleLbl="node1" presStyleIdx="0" presStyleCnt="3"/>
      <dgm:spPr/>
    </dgm:pt>
    <dgm:pt modelId="{93283239-9BCA-8949-A617-05D0BE865A7A}" type="pres">
      <dgm:prSet presAssocID="{C417BE8D-20EE-844E-AF6D-C6F059DACC29}" presName="dstNode" presStyleLbl="node1" presStyleIdx="0" presStyleCnt="3"/>
      <dgm:spPr/>
    </dgm:pt>
    <dgm:pt modelId="{2A128D75-9EE7-4576-B304-5F1F27DC337D}" type="pres">
      <dgm:prSet presAssocID="{91CCFB7C-2DA7-3644-B8B0-1BA60390A810}" presName="text_1" presStyleLbl="node1" presStyleIdx="0" presStyleCnt="3">
        <dgm:presLayoutVars>
          <dgm:bulletEnabled val="1"/>
        </dgm:presLayoutVars>
      </dgm:prSet>
      <dgm:spPr/>
      <dgm:t>
        <a:bodyPr/>
        <a:lstStyle/>
        <a:p>
          <a:endParaRPr lang="zh-CN" altLang="en-US"/>
        </a:p>
      </dgm:t>
    </dgm:pt>
    <dgm:pt modelId="{1D584964-CB01-41FC-80EA-F0379A724A8B}" type="pres">
      <dgm:prSet presAssocID="{91CCFB7C-2DA7-3644-B8B0-1BA60390A810}" presName="accent_1" presStyleCnt="0"/>
      <dgm:spPr/>
    </dgm:pt>
    <dgm:pt modelId="{8EB9AAC5-05EA-284A-B861-A1CE7B10C7A5}" type="pres">
      <dgm:prSet presAssocID="{91CCFB7C-2DA7-3644-B8B0-1BA60390A810}" presName="accentRepeatNode" presStyleLbl="solidFgAcc1" presStyleIdx="0" presStyleCnt="3"/>
      <dgm:spPr>
        <a:solidFill>
          <a:schemeClr val="accent6">
            <a:lumMod val="60000"/>
            <a:lumOff val="40000"/>
          </a:schemeClr>
        </a:solidFill>
      </dgm:spPr>
    </dgm:pt>
    <dgm:pt modelId="{3A57B437-C059-4800-801D-31D71F92B806}" type="pres">
      <dgm:prSet presAssocID="{197C30D5-65AC-DD41-AC3F-B89340CE36B7}" presName="text_2" presStyleLbl="node1" presStyleIdx="1" presStyleCnt="3">
        <dgm:presLayoutVars>
          <dgm:bulletEnabled val="1"/>
        </dgm:presLayoutVars>
      </dgm:prSet>
      <dgm:spPr/>
      <dgm:t>
        <a:bodyPr/>
        <a:lstStyle/>
        <a:p>
          <a:endParaRPr lang="zh-CN" altLang="en-US"/>
        </a:p>
      </dgm:t>
    </dgm:pt>
    <dgm:pt modelId="{B10156C6-2285-4F95-8848-202E53D732D4}" type="pres">
      <dgm:prSet presAssocID="{197C30D5-65AC-DD41-AC3F-B89340CE36B7}" presName="accent_2" presStyleCnt="0"/>
      <dgm:spPr/>
    </dgm:pt>
    <dgm:pt modelId="{BF18E233-DFEE-834C-B841-23BAFECE9D22}" type="pres">
      <dgm:prSet presAssocID="{197C30D5-65AC-DD41-AC3F-B89340CE36B7}" presName="accentRepeatNode" presStyleLbl="solidFgAcc1" presStyleIdx="1" presStyleCnt="3"/>
      <dgm:spPr>
        <a:solidFill>
          <a:schemeClr val="accent6"/>
        </a:solidFill>
      </dgm:spPr>
    </dgm:pt>
    <dgm:pt modelId="{8D328BCC-4FA1-424A-9BB3-928E860D41E1}" type="pres">
      <dgm:prSet presAssocID="{19F20BCB-F213-C14C-8F12-0E3E6EFB0157}" presName="text_3" presStyleLbl="node1" presStyleIdx="2" presStyleCnt="3">
        <dgm:presLayoutVars>
          <dgm:bulletEnabled val="1"/>
        </dgm:presLayoutVars>
      </dgm:prSet>
      <dgm:spPr/>
      <dgm:t>
        <a:bodyPr/>
        <a:lstStyle/>
        <a:p>
          <a:endParaRPr lang="zh-CN" altLang="en-US"/>
        </a:p>
      </dgm:t>
    </dgm:pt>
    <dgm:pt modelId="{7BE70CC5-F007-440F-8E2D-B7A39BF81645}" type="pres">
      <dgm:prSet presAssocID="{19F20BCB-F213-C14C-8F12-0E3E6EFB0157}" presName="accent_3" presStyleCnt="0"/>
      <dgm:spPr/>
    </dgm:pt>
    <dgm:pt modelId="{03E7B968-024E-154C-A778-7DA892577B68}" type="pres">
      <dgm:prSet presAssocID="{19F20BCB-F213-C14C-8F12-0E3E6EFB0157}" presName="accentRepeatNode" presStyleLbl="solidFgAcc1" presStyleIdx="2" presStyleCnt="3"/>
      <dgm:spPr>
        <a:solidFill>
          <a:schemeClr val="accent6">
            <a:lumMod val="60000"/>
            <a:lumOff val="40000"/>
          </a:schemeClr>
        </a:solidFill>
      </dgm:spPr>
    </dgm:pt>
  </dgm:ptLst>
  <dgm:cxnLst>
    <dgm:cxn modelId="{0F165A8E-2FE6-7E47-8453-37C1567B108A}" srcId="{C417BE8D-20EE-844E-AF6D-C6F059DACC29}" destId="{19F20BCB-F213-C14C-8F12-0E3E6EFB0157}" srcOrd="2" destOrd="0" parTransId="{408616CD-EDD2-8B48-B55C-7817424BBB3D}" sibTransId="{66A9F5B8-7034-FA4C-8968-2E15012DCCFF}"/>
    <dgm:cxn modelId="{97B6EEF6-BAED-F048-97A1-6D3027635735}" srcId="{C417BE8D-20EE-844E-AF6D-C6F059DACC29}" destId="{197C30D5-65AC-DD41-AC3F-B89340CE36B7}" srcOrd="1" destOrd="0" parTransId="{88C8FB56-20B3-3D41-8534-0BFABAC9619E}" sibTransId="{0F92673C-3BEA-9849-97F0-37B8133B8A93}"/>
    <dgm:cxn modelId="{70A828E3-ED06-ED4D-A2F7-D5CC2E4E9C9E}" type="presOf" srcId="{C417BE8D-20EE-844E-AF6D-C6F059DACC29}" destId="{BD8603DE-A3DD-4344-808F-A581384F1CDD}" srcOrd="0" destOrd="0" presId="urn:microsoft.com/office/officeart/2008/layout/VerticalCurvedList"/>
    <dgm:cxn modelId="{2C2C7435-DFC6-4B55-A0F4-A386C07E0F8A}" type="presOf" srcId="{91CCFB7C-2DA7-3644-B8B0-1BA60390A810}" destId="{2A128D75-9EE7-4576-B304-5F1F27DC337D}" srcOrd="0" destOrd="0" presId="urn:microsoft.com/office/officeart/2008/layout/VerticalCurvedList"/>
    <dgm:cxn modelId="{A0FC9A2C-9E27-467F-B652-30CDE7E80EC0}" type="presOf" srcId="{197C30D5-65AC-DD41-AC3F-B89340CE36B7}" destId="{3A57B437-C059-4800-801D-31D71F92B806}" srcOrd="0" destOrd="0" presId="urn:microsoft.com/office/officeart/2008/layout/VerticalCurvedList"/>
    <dgm:cxn modelId="{8837DACC-FC9E-1047-8074-246110D30B6A}" srcId="{C417BE8D-20EE-844E-AF6D-C6F059DACC29}" destId="{91CCFB7C-2DA7-3644-B8B0-1BA60390A810}" srcOrd="0" destOrd="0" parTransId="{37307026-EB4B-554E-A98B-391688F2D272}" sibTransId="{4E581021-B493-A649-81D3-E84933EDE8DC}"/>
    <dgm:cxn modelId="{BC53DE0D-5916-4005-BAAC-466B63BA9EF7}" type="presOf" srcId="{4E581021-B493-A649-81D3-E84933EDE8DC}" destId="{BBD9BFFD-E46A-FB44-B710-ABD068DD30E3}" srcOrd="0" destOrd="0" presId="urn:microsoft.com/office/officeart/2008/layout/VerticalCurvedList"/>
    <dgm:cxn modelId="{AC3A9133-DF98-4FF9-AC9C-73ADAE305177}" type="presOf" srcId="{19F20BCB-F213-C14C-8F12-0E3E6EFB0157}" destId="{8D328BCC-4FA1-424A-9BB3-928E860D41E1}" srcOrd="0" destOrd="0" presId="urn:microsoft.com/office/officeart/2008/layout/VerticalCurvedList"/>
    <dgm:cxn modelId="{EE75093C-A3D5-B040-B5A3-37F93F788D01}" type="presParOf" srcId="{BD8603DE-A3DD-4344-808F-A581384F1CDD}" destId="{48B1F65C-2C07-6D4E-A9F9-4A3B7335AB54}" srcOrd="0" destOrd="0" presId="urn:microsoft.com/office/officeart/2008/layout/VerticalCurvedList"/>
    <dgm:cxn modelId="{AC40E29E-DE3A-A740-96F5-A30493B16B00}" type="presParOf" srcId="{48B1F65C-2C07-6D4E-A9F9-4A3B7335AB54}" destId="{E06E9197-79E2-604C-A99B-898216351D55}" srcOrd="0" destOrd="0" presId="urn:microsoft.com/office/officeart/2008/layout/VerticalCurvedList"/>
    <dgm:cxn modelId="{A4F0BD42-9B79-3A4C-8F2F-EF0F7BB8040C}" type="presParOf" srcId="{E06E9197-79E2-604C-A99B-898216351D55}" destId="{E6904776-88B6-E946-8D12-9CC5AB8C9AF2}" srcOrd="0" destOrd="0" presId="urn:microsoft.com/office/officeart/2008/layout/VerticalCurvedList"/>
    <dgm:cxn modelId="{D7934A3A-197E-534E-ABDC-BE5B6D681A32}" type="presParOf" srcId="{E06E9197-79E2-604C-A99B-898216351D55}" destId="{BBD9BFFD-E46A-FB44-B710-ABD068DD30E3}" srcOrd="1" destOrd="0" presId="urn:microsoft.com/office/officeart/2008/layout/VerticalCurvedList"/>
    <dgm:cxn modelId="{B3DBEB7E-3FBF-6D41-8394-A7104047127B}" type="presParOf" srcId="{E06E9197-79E2-604C-A99B-898216351D55}" destId="{EAF8FB49-6C90-E942-B5B0-D086D1230110}" srcOrd="2" destOrd="0" presId="urn:microsoft.com/office/officeart/2008/layout/VerticalCurvedList"/>
    <dgm:cxn modelId="{07EA1555-A7DD-F145-886D-426EA0D19F7E}" type="presParOf" srcId="{E06E9197-79E2-604C-A99B-898216351D55}" destId="{93283239-9BCA-8949-A617-05D0BE865A7A}" srcOrd="3" destOrd="0" presId="urn:microsoft.com/office/officeart/2008/layout/VerticalCurvedList"/>
    <dgm:cxn modelId="{61B424F7-01F4-4FF4-8F2F-55C4BD8C064E}" type="presParOf" srcId="{48B1F65C-2C07-6D4E-A9F9-4A3B7335AB54}" destId="{2A128D75-9EE7-4576-B304-5F1F27DC337D}" srcOrd="1" destOrd="0" presId="urn:microsoft.com/office/officeart/2008/layout/VerticalCurvedList"/>
    <dgm:cxn modelId="{82B70482-B7AF-46AB-B44F-44B215280B87}" type="presParOf" srcId="{48B1F65C-2C07-6D4E-A9F9-4A3B7335AB54}" destId="{1D584964-CB01-41FC-80EA-F0379A724A8B}" srcOrd="2" destOrd="0" presId="urn:microsoft.com/office/officeart/2008/layout/VerticalCurvedList"/>
    <dgm:cxn modelId="{96779522-071B-4638-BD91-C12F607736A3}" type="presParOf" srcId="{1D584964-CB01-41FC-80EA-F0379A724A8B}" destId="{8EB9AAC5-05EA-284A-B861-A1CE7B10C7A5}" srcOrd="0" destOrd="0" presId="urn:microsoft.com/office/officeart/2008/layout/VerticalCurvedList"/>
    <dgm:cxn modelId="{AF3F16CA-AC2E-404C-9804-DFBA6EC5B56C}" type="presParOf" srcId="{48B1F65C-2C07-6D4E-A9F9-4A3B7335AB54}" destId="{3A57B437-C059-4800-801D-31D71F92B806}" srcOrd="3" destOrd="0" presId="urn:microsoft.com/office/officeart/2008/layout/VerticalCurvedList"/>
    <dgm:cxn modelId="{48092CF4-1288-4DE8-B342-75EA97ECA3A5}" type="presParOf" srcId="{48B1F65C-2C07-6D4E-A9F9-4A3B7335AB54}" destId="{B10156C6-2285-4F95-8848-202E53D732D4}" srcOrd="4" destOrd="0" presId="urn:microsoft.com/office/officeart/2008/layout/VerticalCurvedList"/>
    <dgm:cxn modelId="{59866CB4-4AE9-42A2-835B-E14AADFFEE42}" type="presParOf" srcId="{B10156C6-2285-4F95-8848-202E53D732D4}" destId="{BF18E233-DFEE-834C-B841-23BAFECE9D22}" srcOrd="0" destOrd="0" presId="urn:microsoft.com/office/officeart/2008/layout/VerticalCurvedList"/>
    <dgm:cxn modelId="{9BEC307C-077E-4927-B7C9-2AB397DDAD96}" type="presParOf" srcId="{48B1F65C-2C07-6D4E-A9F9-4A3B7335AB54}" destId="{8D328BCC-4FA1-424A-9BB3-928E860D41E1}" srcOrd="5" destOrd="0" presId="urn:microsoft.com/office/officeart/2008/layout/VerticalCurvedList"/>
    <dgm:cxn modelId="{4437C2F4-1A15-4602-BE17-B4EB3AB16D3C}" type="presParOf" srcId="{48B1F65C-2C07-6D4E-A9F9-4A3B7335AB54}" destId="{7BE70CC5-F007-440F-8E2D-B7A39BF81645}" srcOrd="6" destOrd="0" presId="urn:microsoft.com/office/officeart/2008/layout/VerticalCurvedList"/>
    <dgm:cxn modelId="{7D994248-0D11-4834-80EA-3CFABB295A5D}" type="presParOf" srcId="{7BE70CC5-F007-440F-8E2D-B7A39BF81645}" destId="{03E7B968-024E-154C-A778-7DA892577B68}"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633913" cy="37782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057900" y="0"/>
            <a:ext cx="4632325" cy="377825"/>
          </a:xfrm>
          <a:prstGeom prst="rect">
            <a:avLst/>
          </a:prstGeom>
        </p:spPr>
        <p:txBody>
          <a:bodyPr vert="horz" lIns="91440" tIns="45720" rIns="91440" bIns="45720" rtlCol="0"/>
          <a:lstStyle>
            <a:lvl1pPr algn="r">
              <a:defRPr sz="1200"/>
            </a:lvl1pPr>
          </a:lstStyle>
          <a:p>
            <a:fld id="{2ABB9A82-3369-4AF4-B042-5A6C39F79543}" type="datetimeFigureOut">
              <a:rPr lang="zh-CN" altLang="en-US" smtClean="0"/>
              <a:pPr/>
              <a:t>2020/7/9</a:t>
            </a:fld>
            <a:endParaRPr lang="zh-CN" altLang="en-US"/>
          </a:p>
        </p:txBody>
      </p:sp>
      <p:sp>
        <p:nvSpPr>
          <p:cNvPr id="4" name="幻灯片图像占位符 3"/>
          <p:cNvSpPr>
            <a:spLocks noGrp="1" noRot="1" noChangeAspect="1"/>
          </p:cNvSpPr>
          <p:nvPr>
            <p:ph type="sldImg" idx="2"/>
          </p:nvPr>
        </p:nvSpPr>
        <p:spPr>
          <a:xfrm>
            <a:off x="3341688" y="568325"/>
            <a:ext cx="4010025" cy="2838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069975" y="3595688"/>
            <a:ext cx="8553450" cy="3405187"/>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7189788"/>
            <a:ext cx="4633913" cy="37782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057900" y="7189788"/>
            <a:ext cx="4632325" cy="377825"/>
          </a:xfrm>
          <a:prstGeom prst="rect">
            <a:avLst/>
          </a:prstGeom>
        </p:spPr>
        <p:txBody>
          <a:bodyPr vert="horz" lIns="91440" tIns="45720" rIns="91440" bIns="45720" rtlCol="0" anchor="b"/>
          <a:lstStyle>
            <a:lvl1pPr algn="r">
              <a:defRPr sz="1200"/>
            </a:lvl1pPr>
          </a:lstStyle>
          <a:p>
            <a:fld id="{E7B89A0F-BB5A-40F6-8C0E-CA7620B8B145}" type="slidenum">
              <a:rPr lang="zh-CN" altLang="en-US" smtClean="0"/>
              <a:pPr/>
              <a:t>‹#›</a:t>
            </a:fld>
            <a:endParaRPr lang="zh-CN" altLang="en-US"/>
          </a:p>
        </p:txBody>
      </p:sp>
    </p:spTree>
    <p:extLst>
      <p:ext uri="{BB962C8B-B14F-4D97-AF65-F5344CB8AC3E}">
        <p14:creationId xmlns:p14="http://schemas.microsoft.com/office/powerpoint/2010/main" xmlns="" val="163359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7B89A0F-BB5A-40F6-8C0E-CA7620B8B145}" type="slidenum">
              <a:rPr lang="zh-CN" altLang="en-US" smtClean="0"/>
              <a:pPr/>
              <a:t>12</a:t>
            </a:fld>
            <a:endParaRPr lang="zh-CN" altLang="en-US"/>
          </a:p>
        </p:txBody>
      </p:sp>
    </p:spTree>
    <p:extLst>
      <p:ext uri="{BB962C8B-B14F-4D97-AF65-F5344CB8AC3E}">
        <p14:creationId xmlns:p14="http://schemas.microsoft.com/office/powerpoint/2010/main" xmlns="" val="265348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481" y="2346452"/>
            <a:ext cx="9094788" cy="15895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962" y="4238752"/>
            <a:ext cx="7489825" cy="18923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7/9/2020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00" b="0" i="0">
                <a:solidFill>
                  <a:srgbClr val="767676"/>
                </a:solidFill>
                <a:latin typeface="Arial"/>
                <a:cs typeface="Arial"/>
              </a:defRPr>
            </a:lvl1pPr>
          </a:lstStyle>
          <a:p>
            <a:endParaRPr/>
          </a:p>
        </p:txBody>
      </p:sp>
      <p:sp>
        <p:nvSpPr>
          <p:cNvPr id="4" name="Holder 4"/>
          <p:cNvSpPr>
            <a:spLocks noGrp="1"/>
          </p:cNvSpPr>
          <p:nvPr>
            <p:ph type="ftr" sz="quarter" idx="5"/>
          </p:nvPr>
        </p:nvSpPr>
        <p:spPr>
          <a:xfrm>
            <a:off x="3637915" y="7039356"/>
            <a:ext cx="3423920" cy="276999"/>
          </a:xfrm>
        </p:spPr>
        <p:txBody>
          <a:bodyPr lIns="0" tIns="0" rIns="0" bIns="0"/>
          <a:lstStyle>
            <a:lvl1pPr algn="ctr">
              <a:defRPr>
                <a:solidFill>
                  <a:schemeClr val="tx1">
                    <a:tint val="75000"/>
                  </a:schemeClr>
                </a:solidFill>
              </a:defRPr>
            </a:lvl1pPr>
          </a:lstStyle>
          <a:p>
            <a:r>
              <a:rPr lang="zh-CN" altLang="en-US" b="1" spc="-160" dirty="0">
                <a:solidFill>
                  <a:srgbClr val="767676"/>
                </a:solidFill>
                <a:latin typeface="KaiTi" pitchFamily="49" charset="-122"/>
                <a:ea typeface="KaiTi" pitchFamily="49" charset="-122"/>
                <a:cs typeface="Droid Sans Fallback"/>
              </a:rPr>
              <a:t>上海</a:t>
            </a:r>
            <a:r>
              <a:rPr lang="zh-CN" altLang="en-US" b="1" spc="-175" dirty="0">
                <a:solidFill>
                  <a:srgbClr val="767676"/>
                </a:solidFill>
                <a:latin typeface="KaiTi" pitchFamily="49" charset="-122"/>
                <a:ea typeface="KaiTi" pitchFamily="49" charset="-122"/>
                <a:cs typeface="Droid Sans Fallback"/>
              </a:rPr>
              <a:t>达</a:t>
            </a:r>
            <a:r>
              <a:rPr lang="zh-CN" altLang="en-US" b="1" spc="-160" dirty="0">
                <a:solidFill>
                  <a:srgbClr val="767676"/>
                </a:solidFill>
                <a:latin typeface="KaiTi" pitchFamily="49" charset="-122"/>
                <a:ea typeface="KaiTi" pitchFamily="49" charset="-122"/>
                <a:cs typeface="Droid Sans Fallback"/>
              </a:rPr>
              <a:t>沃</a:t>
            </a:r>
            <a:r>
              <a:rPr lang="zh-CN" altLang="en-US" b="1" spc="-175" dirty="0">
                <a:solidFill>
                  <a:srgbClr val="767676"/>
                </a:solidFill>
                <a:latin typeface="KaiTi" pitchFamily="49" charset="-122"/>
                <a:ea typeface="KaiTi" pitchFamily="49" charset="-122"/>
                <a:cs typeface="Droid Sans Fallback"/>
              </a:rPr>
              <a:t>律</a:t>
            </a:r>
            <a:r>
              <a:rPr lang="zh-CN" altLang="en-US" b="1" spc="-160" dirty="0">
                <a:solidFill>
                  <a:srgbClr val="767676"/>
                </a:solidFill>
                <a:latin typeface="KaiTi" pitchFamily="49" charset="-122"/>
                <a:ea typeface="KaiTi" pitchFamily="49" charset="-122"/>
                <a:cs typeface="Droid Sans Fallback"/>
              </a:rPr>
              <a:t>师</a:t>
            </a:r>
            <a:r>
              <a:rPr lang="zh-CN" altLang="en-US" b="1" spc="-175" dirty="0">
                <a:solidFill>
                  <a:srgbClr val="767676"/>
                </a:solidFill>
                <a:latin typeface="KaiTi" pitchFamily="49" charset="-122"/>
                <a:ea typeface="KaiTi" pitchFamily="49" charset="-122"/>
                <a:cs typeface="Droid Sans Fallback"/>
              </a:rPr>
              <a:t>事</a:t>
            </a:r>
            <a:r>
              <a:rPr lang="zh-CN" altLang="en-US" b="1" spc="-160" dirty="0">
                <a:solidFill>
                  <a:srgbClr val="767676"/>
                </a:solidFill>
                <a:latin typeface="KaiTi" pitchFamily="49" charset="-122"/>
                <a:ea typeface="KaiTi" pitchFamily="49" charset="-122"/>
                <a:cs typeface="Droid Sans Fallback"/>
              </a:rPr>
              <a:t>务</a:t>
            </a:r>
            <a:r>
              <a:rPr lang="zh-CN" altLang="en-US" b="1" spc="-190" dirty="0">
                <a:solidFill>
                  <a:srgbClr val="767676"/>
                </a:solidFill>
                <a:latin typeface="KaiTi" pitchFamily="49" charset="-122"/>
                <a:ea typeface="KaiTi" pitchFamily="49" charset="-122"/>
                <a:cs typeface="Droid Sans Fallback"/>
              </a:rPr>
              <a:t>所</a:t>
            </a:r>
            <a:endParaRPr lang="zh-CN" altLang="en-US"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7/9/2020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sz="half" idx="2"/>
          </p:nvPr>
        </p:nvSpPr>
        <p:spPr>
          <a:xfrm>
            <a:off x="534987" y="1740916"/>
            <a:ext cx="4654391" cy="499567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10371" y="1740916"/>
            <a:ext cx="4654391" cy="499567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7/9/2020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7/9/2020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7/9/2020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58861" y="2875915"/>
            <a:ext cx="2633345" cy="391160"/>
          </a:xfrm>
          <a:prstGeom prst="rect">
            <a:avLst/>
          </a:prstGeom>
        </p:spPr>
        <p:txBody>
          <a:bodyPr wrap="square" lIns="0" tIns="0" rIns="0" bIns="0">
            <a:spAutoFit/>
          </a:bodyPr>
          <a:lstStyle>
            <a:lvl1pPr>
              <a:defRPr sz="2400" b="0" i="0">
                <a:solidFill>
                  <a:schemeClr val="bg1"/>
                </a:solidFill>
                <a:latin typeface="Arial"/>
                <a:cs typeface="Arial"/>
              </a:defRPr>
            </a:lvl1pPr>
          </a:lstStyle>
          <a:p>
            <a:endParaRPr/>
          </a:p>
        </p:txBody>
      </p:sp>
      <p:sp>
        <p:nvSpPr>
          <p:cNvPr id="3" name="Holder 3"/>
          <p:cNvSpPr>
            <a:spLocks noGrp="1"/>
          </p:cNvSpPr>
          <p:nvPr>
            <p:ph type="body" idx="1"/>
          </p:nvPr>
        </p:nvSpPr>
        <p:spPr>
          <a:xfrm>
            <a:off x="1031544" y="2245588"/>
            <a:ext cx="8427720" cy="3620135"/>
          </a:xfrm>
          <a:prstGeom prst="rect">
            <a:avLst/>
          </a:prstGeom>
        </p:spPr>
        <p:txBody>
          <a:bodyPr wrap="square" lIns="0" tIns="0" rIns="0" bIns="0">
            <a:spAutoFit/>
          </a:bodyPr>
          <a:lstStyle>
            <a:lvl1pPr>
              <a:defRPr sz="1400" b="0" i="0">
                <a:solidFill>
                  <a:srgbClr val="767676"/>
                </a:solidFill>
                <a:latin typeface="Arial"/>
                <a:cs typeface="Arial"/>
              </a:defRPr>
            </a:lvl1pPr>
          </a:lstStyle>
          <a:p>
            <a:endParaRPr/>
          </a:p>
        </p:txBody>
      </p:sp>
      <p:sp>
        <p:nvSpPr>
          <p:cNvPr id="4" name="Holder 4"/>
          <p:cNvSpPr>
            <a:spLocks noGrp="1"/>
          </p:cNvSpPr>
          <p:nvPr>
            <p:ph type="ftr" sz="quarter" idx="5"/>
          </p:nvPr>
        </p:nvSpPr>
        <p:spPr>
          <a:xfrm>
            <a:off x="3637915" y="7039356"/>
            <a:ext cx="3423920" cy="37846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987" y="7039356"/>
            <a:ext cx="2460942" cy="37846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7/9/2020</a:t>
            </a:fld>
            <a:endParaRPr lang="en-US"/>
          </a:p>
        </p:txBody>
      </p:sp>
      <p:sp>
        <p:nvSpPr>
          <p:cNvPr id="6" name="Holder 6"/>
          <p:cNvSpPr>
            <a:spLocks noGrp="1"/>
          </p:cNvSpPr>
          <p:nvPr>
            <p:ph type="sldNum" sz="quarter" idx="7"/>
          </p:nvPr>
        </p:nvSpPr>
        <p:spPr>
          <a:xfrm>
            <a:off x="7703820" y="7039356"/>
            <a:ext cx="2460942" cy="37846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2306764"/>
            <a:ext cx="8147048" cy="4529455"/>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3632200" y="7043419"/>
            <a:ext cx="3162300" cy="382156"/>
          </a:xfrm>
          <a:prstGeom prst="rect">
            <a:avLst/>
          </a:prstGeom>
        </p:spPr>
        <p:txBody>
          <a:bodyPr vert="horz" wrap="square" lIns="0" tIns="12700" rIns="0" bIns="0" rtlCol="0">
            <a:spAutoFit/>
          </a:bodyPr>
          <a:lstStyle/>
          <a:p>
            <a:pPr marL="12700" algn="ctr">
              <a:lnSpc>
                <a:spcPct val="100000"/>
              </a:lnSpc>
              <a:spcBef>
                <a:spcPts val="100"/>
              </a:spcBef>
            </a:pP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上海</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达</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沃</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师</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务</a:t>
            </a:r>
            <a:r>
              <a:rPr sz="2400" b="1" spc="-190" dirty="0" err="1" smtClean="0">
                <a:solidFill>
                  <a:srgbClr val="767676"/>
                </a:solidFill>
                <a:latin typeface="华文中宋" panose="02010600040101010101" pitchFamily="2" charset="-122"/>
                <a:ea typeface="华文中宋" panose="02010600040101010101" pitchFamily="2" charset="-122"/>
                <a:cs typeface="Droid Sans Fallback"/>
              </a:rPr>
              <a:t>所</a:t>
            </a:r>
            <a:endParaRPr sz="2400" b="1" dirty="0">
              <a:latin typeface="华文中宋" panose="02010600040101010101" pitchFamily="2" charset="-122"/>
              <a:ea typeface="华文中宋" panose="02010600040101010101" pitchFamily="2" charset="-122"/>
              <a:cs typeface="Droid Sans Fallback"/>
            </a:endParaRPr>
          </a:p>
        </p:txBody>
      </p:sp>
      <p:sp>
        <p:nvSpPr>
          <p:cNvPr id="4" name="object 4"/>
          <p:cNvSpPr/>
          <p:nvPr/>
        </p:nvSpPr>
        <p:spPr>
          <a:xfrm>
            <a:off x="7293609" y="2306954"/>
            <a:ext cx="3401695" cy="4530090"/>
          </a:xfrm>
          <a:custGeom>
            <a:avLst/>
            <a:gdLst/>
            <a:ahLst/>
            <a:cxnLst/>
            <a:rect l="l" t="t" r="r" b="b"/>
            <a:pathLst>
              <a:path w="3401695" h="4530090">
                <a:moveTo>
                  <a:pt x="0" y="4530090"/>
                </a:moveTo>
                <a:lnTo>
                  <a:pt x="3401695" y="4530090"/>
                </a:lnTo>
                <a:lnTo>
                  <a:pt x="3401695" y="0"/>
                </a:lnTo>
                <a:lnTo>
                  <a:pt x="0" y="0"/>
                </a:lnTo>
                <a:lnTo>
                  <a:pt x="0" y="4530090"/>
                </a:lnTo>
                <a:close/>
              </a:path>
            </a:pathLst>
          </a:custGeom>
          <a:solidFill>
            <a:srgbClr val="EE8100"/>
          </a:solidFill>
        </p:spPr>
        <p:txBody>
          <a:bodyPr wrap="square" lIns="0" tIns="0" rIns="0" bIns="0" rtlCol="0"/>
          <a:lstStyle/>
          <a:p>
            <a:endParaRPr/>
          </a:p>
        </p:txBody>
      </p:sp>
      <p:sp>
        <p:nvSpPr>
          <p:cNvPr id="5" name="object 5"/>
          <p:cNvSpPr/>
          <p:nvPr/>
        </p:nvSpPr>
        <p:spPr>
          <a:xfrm>
            <a:off x="7483034" y="2306954"/>
            <a:ext cx="2955290" cy="2211705"/>
          </a:xfrm>
          <a:custGeom>
            <a:avLst/>
            <a:gdLst/>
            <a:ahLst/>
            <a:cxnLst/>
            <a:rect l="l" t="t" r="r" b="b"/>
            <a:pathLst>
              <a:path w="2955290" h="2211704">
                <a:moveTo>
                  <a:pt x="0" y="2211704"/>
                </a:moveTo>
                <a:lnTo>
                  <a:pt x="2955290" y="2211704"/>
                </a:lnTo>
                <a:lnTo>
                  <a:pt x="2955290" y="0"/>
                </a:lnTo>
                <a:lnTo>
                  <a:pt x="0" y="0"/>
                </a:lnTo>
                <a:lnTo>
                  <a:pt x="0" y="2211704"/>
                </a:lnTo>
                <a:close/>
              </a:path>
            </a:pathLst>
          </a:custGeom>
          <a:solidFill>
            <a:srgbClr val="EE8100"/>
          </a:solidFill>
        </p:spPr>
        <p:txBody>
          <a:bodyPr wrap="square" lIns="0" tIns="0" rIns="0" bIns="0" rtlCol="0"/>
          <a:lstStyle/>
          <a:p>
            <a:endParaRPr/>
          </a:p>
        </p:txBody>
      </p:sp>
      <p:sp>
        <p:nvSpPr>
          <p:cNvPr id="6" name="object 6"/>
          <p:cNvSpPr/>
          <p:nvPr/>
        </p:nvSpPr>
        <p:spPr>
          <a:xfrm>
            <a:off x="8467090" y="2691256"/>
            <a:ext cx="1015365" cy="0"/>
          </a:xfrm>
          <a:custGeom>
            <a:avLst/>
            <a:gdLst/>
            <a:ahLst/>
            <a:cxnLst/>
            <a:rect l="l" t="t" r="r" b="b"/>
            <a:pathLst>
              <a:path w="1015365">
                <a:moveTo>
                  <a:pt x="0" y="0"/>
                </a:moveTo>
                <a:lnTo>
                  <a:pt x="1014984" y="0"/>
                </a:lnTo>
              </a:path>
            </a:pathLst>
          </a:custGeom>
          <a:ln w="19202">
            <a:solidFill>
              <a:srgbClr val="FEFEFE"/>
            </a:solidFill>
          </a:ln>
        </p:spPr>
        <p:txBody>
          <a:bodyPr wrap="square" lIns="0" tIns="0" rIns="0" bIns="0" rtlCol="0"/>
          <a:lstStyle/>
          <a:p>
            <a:endParaRPr/>
          </a:p>
        </p:txBody>
      </p:sp>
      <p:sp>
        <p:nvSpPr>
          <p:cNvPr id="7" name="object 7"/>
          <p:cNvSpPr txBox="1">
            <a:spLocks noGrp="1"/>
          </p:cNvSpPr>
          <p:nvPr>
            <p:ph type="title"/>
          </p:nvPr>
        </p:nvSpPr>
        <p:spPr>
          <a:xfrm>
            <a:off x="7677783" y="3175000"/>
            <a:ext cx="2633345" cy="751488"/>
          </a:xfrm>
          <a:prstGeom prst="rect">
            <a:avLst/>
          </a:prstGeom>
        </p:spPr>
        <p:txBody>
          <a:bodyPr vert="horz" wrap="square" lIns="0" tIns="12700" rIns="0" bIns="0" rtlCol="0">
            <a:spAutoFit/>
          </a:bodyPr>
          <a:lstStyle/>
          <a:p>
            <a:pPr marL="12700" algn="ctr">
              <a:lnSpc>
                <a:spcPct val="100000"/>
              </a:lnSpc>
              <a:spcBef>
                <a:spcPts val="100"/>
              </a:spcBef>
            </a:pPr>
            <a:r>
              <a:rPr lang="zh-CN" altLang="en-US" b="1" dirty="0" smtClean="0"/>
              <a:t>高校知识产权保护常见问题和争议</a:t>
            </a:r>
            <a:endParaRPr b="1" dirty="0"/>
          </a:p>
        </p:txBody>
      </p:sp>
      <p:sp>
        <p:nvSpPr>
          <p:cNvPr id="10" name="object 10"/>
          <p:cNvSpPr/>
          <p:nvPr/>
        </p:nvSpPr>
        <p:spPr>
          <a:xfrm>
            <a:off x="8467090" y="4296282"/>
            <a:ext cx="1015365" cy="0"/>
          </a:xfrm>
          <a:custGeom>
            <a:avLst/>
            <a:gdLst/>
            <a:ahLst/>
            <a:cxnLst/>
            <a:rect l="l" t="t" r="r" b="b"/>
            <a:pathLst>
              <a:path w="1015365">
                <a:moveTo>
                  <a:pt x="0" y="0"/>
                </a:moveTo>
                <a:lnTo>
                  <a:pt x="1014984" y="0"/>
                </a:lnTo>
              </a:path>
            </a:pathLst>
          </a:custGeom>
          <a:ln w="19202">
            <a:solidFill>
              <a:srgbClr val="FEFEFE"/>
            </a:solidFill>
          </a:ln>
        </p:spPr>
        <p:txBody>
          <a:bodyPr wrap="square" lIns="0" tIns="0" rIns="0" bIns="0" rtlCol="0"/>
          <a:lstStyle/>
          <a:p>
            <a:endParaRPr/>
          </a:p>
        </p:txBody>
      </p:sp>
      <p:sp>
        <p:nvSpPr>
          <p:cNvPr id="11" name="object 11"/>
          <p:cNvSpPr/>
          <p:nvPr/>
        </p:nvSpPr>
        <p:spPr>
          <a:xfrm>
            <a:off x="7732234" y="4768899"/>
            <a:ext cx="2540000" cy="403860"/>
          </a:xfrm>
          <a:custGeom>
            <a:avLst/>
            <a:gdLst/>
            <a:ahLst/>
            <a:cxnLst/>
            <a:rect l="l" t="t" r="r" b="b"/>
            <a:pathLst>
              <a:path w="2540000" h="403860">
                <a:moveTo>
                  <a:pt x="0" y="403860"/>
                </a:moveTo>
                <a:lnTo>
                  <a:pt x="2540000" y="403860"/>
                </a:lnTo>
                <a:lnTo>
                  <a:pt x="2540000" y="0"/>
                </a:lnTo>
                <a:lnTo>
                  <a:pt x="0" y="0"/>
                </a:lnTo>
                <a:lnTo>
                  <a:pt x="0" y="403860"/>
                </a:lnTo>
                <a:close/>
              </a:path>
            </a:pathLst>
          </a:custGeom>
          <a:solidFill>
            <a:srgbClr val="EE8100"/>
          </a:solidFill>
        </p:spPr>
        <p:txBody>
          <a:bodyPr wrap="square" lIns="0" tIns="0" rIns="0" bIns="0" rtlCol="0"/>
          <a:lstStyle/>
          <a:p>
            <a:pPr algn="ctr"/>
            <a:r>
              <a:rPr lang="zh-CN" altLang="en-US" b="1" dirty="0" smtClean="0">
                <a:solidFill>
                  <a:schemeClr val="bg1"/>
                </a:solidFill>
              </a:rPr>
              <a:t>徐 丹</a:t>
            </a:r>
            <a:endParaRPr lang="en-US" altLang="zh-CN" b="1" dirty="0" smtClean="0">
              <a:solidFill>
                <a:schemeClr val="bg1"/>
              </a:solidFill>
            </a:endParaRPr>
          </a:p>
          <a:p>
            <a:pPr algn="ctr"/>
            <a:r>
              <a:rPr lang="zh-CN" altLang="en-US" dirty="0" smtClean="0">
                <a:solidFill>
                  <a:schemeClr val="bg1"/>
                </a:solidFill>
              </a:rPr>
              <a:t>上海达沃律师事务所</a:t>
            </a:r>
            <a:endParaRPr dirty="0">
              <a:solidFill>
                <a:schemeClr val="bg1"/>
              </a:solidFill>
            </a:endParaRPr>
          </a:p>
        </p:txBody>
      </p:sp>
      <p:sp>
        <p:nvSpPr>
          <p:cNvPr id="13" name="object 13"/>
          <p:cNvSpPr txBox="1"/>
          <p:nvPr/>
        </p:nvSpPr>
        <p:spPr>
          <a:xfrm>
            <a:off x="8147048" y="5196609"/>
            <a:ext cx="1710373" cy="1159292"/>
          </a:xfrm>
          <a:prstGeom prst="rect">
            <a:avLst/>
          </a:prstGeom>
        </p:spPr>
        <p:txBody>
          <a:bodyPr vert="horz" wrap="square" lIns="0" tIns="12700" rIns="0" bIns="0" rtlCol="0">
            <a:spAutoFit/>
          </a:bodyPr>
          <a:lstStyle/>
          <a:p>
            <a:pPr marL="12700" algn="ctr">
              <a:lnSpc>
                <a:spcPct val="100000"/>
              </a:lnSpc>
              <a:spcBef>
                <a:spcPts val="100"/>
              </a:spcBef>
            </a:pPr>
            <a:endParaRPr lang="en-US" altLang="zh-CN" dirty="0" smtClean="0">
              <a:solidFill>
                <a:schemeClr val="bg1"/>
              </a:solidFill>
              <a:latin typeface="Trebuchet MS"/>
              <a:cs typeface="Trebuchet MS"/>
            </a:endParaRPr>
          </a:p>
          <a:p>
            <a:pPr marL="12700" algn="ctr">
              <a:lnSpc>
                <a:spcPct val="100000"/>
              </a:lnSpc>
              <a:spcBef>
                <a:spcPts val="100"/>
              </a:spcBef>
            </a:pPr>
            <a:endParaRPr lang="en-US" altLang="zh-CN" dirty="0">
              <a:solidFill>
                <a:schemeClr val="bg1"/>
              </a:solidFill>
              <a:latin typeface="Trebuchet MS"/>
              <a:cs typeface="Trebuchet MS"/>
            </a:endParaRPr>
          </a:p>
          <a:p>
            <a:pPr marL="12700" algn="ctr">
              <a:lnSpc>
                <a:spcPct val="100000"/>
              </a:lnSpc>
              <a:spcBef>
                <a:spcPts val="100"/>
              </a:spcBef>
            </a:pPr>
            <a:r>
              <a:rPr lang="zh-CN" altLang="en-US" dirty="0" smtClean="0">
                <a:solidFill>
                  <a:schemeClr val="bg1"/>
                </a:solidFill>
                <a:latin typeface="Trebuchet MS"/>
                <a:cs typeface="Trebuchet MS"/>
              </a:rPr>
              <a:t>上海</a:t>
            </a:r>
            <a:endParaRPr lang="en-US" altLang="zh-CN" dirty="0" smtClean="0">
              <a:solidFill>
                <a:schemeClr val="bg1"/>
              </a:solidFill>
              <a:latin typeface="Trebuchet MS"/>
              <a:cs typeface="Trebuchet MS"/>
            </a:endParaRPr>
          </a:p>
          <a:p>
            <a:pPr marL="12700">
              <a:lnSpc>
                <a:spcPct val="100000"/>
              </a:lnSpc>
              <a:spcBef>
                <a:spcPts val="100"/>
              </a:spcBef>
            </a:pPr>
            <a:r>
              <a:rPr lang="zh-CN" altLang="en-US" dirty="0" smtClean="0">
                <a:solidFill>
                  <a:schemeClr val="bg1"/>
                </a:solidFill>
                <a:latin typeface="Trebuchet MS"/>
                <a:cs typeface="Trebuchet MS"/>
              </a:rPr>
              <a:t> </a:t>
            </a:r>
            <a:r>
              <a:rPr lang="en-US" altLang="zh-CN" dirty="0" smtClean="0">
                <a:solidFill>
                  <a:schemeClr val="bg1"/>
                </a:solidFill>
                <a:latin typeface="Trebuchet MS"/>
                <a:cs typeface="Trebuchet MS"/>
              </a:rPr>
              <a:t>2020</a:t>
            </a:r>
            <a:r>
              <a:rPr lang="zh-CN" altLang="en-US" dirty="0" smtClean="0">
                <a:solidFill>
                  <a:schemeClr val="bg1"/>
                </a:solidFill>
                <a:latin typeface="Trebuchet MS"/>
                <a:cs typeface="Trebuchet MS"/>
              </a:rPr>
              <a:t>年</a:t>
            </a:r>
            <a:r>
              <a:rPr lang="en-US" altLang="zh-CN" dirty="0" smtClean="0">
                <a:solidFill>
                  <a:schemeClr val="bg1"/>
                </a:solidFill>
                <a:latin typeface="Trebuchet MS"/>
                <a:cs typeface="Trebuchet MS"/>
              </a:rPr>
              <a:t>6</a:t>
            </a:r>
            <a:r>
              <a:rPr lang="zh-CN" altLang="en-US" dirty="0" smtClean="0">
                <a:solidFill>
                  <a:schemeClr val="bg1"/>
                </a:solidFill>
                <a:latin typeface="Trebuchet MS"/>
                <a:cs typeface="Trebuchet MS"/>
              </a:rPr>
              <a:t>月</a:t>
            </a:r>
            <a:r>
              <a:rPr lang="en-US" altLang="zh-CN" dirty="0" smtClean="0">
                <a:solidFill>
                  <a:schemeClr val="bg1"/>
                </a:solidFill>
                <a:latin typeface="Trebuchet MS"/>
                <a:cs typeface="Trebuchet MS"/>
              </a:rPr>
              <a:t>30</a:t>
            </a:r>
            <a:r>
              <a:rPr lang="zh-CN" altLang="en-US" dirty="0" smtClean="0">
                <a:solidFill>
                  <a:schemeClr val="bg1"/>
                </a:solidFill>
                <a:latin typeface="Trebuchet MS"/>
                <a:cs typeface="Trebuchet MS"/>
              </a:rPr>
              <a:t>日</a:t>
            </a:r>
            <a:endParaRPr dirty="0">
              <a:solidFill>
                <a:schemeClr val="bg1"/>
              </a:solidFill>
              <a:latin typeface="Trebuchet MS"/>
              <a:cs typeface="Trebuchet MS"/>
            </a:endParaRPr>
          </a:p>
        </p:txBody>
      </p:sp>
      <p:pic>
        <p:nvPicPr>
          <p:cNvPr id="15" name="Picture 14" descr="DAWO LOGO-JPG.jpg"/>
          <p:cNvPicPr>
            <a:picLocks noChangeAspect="1"/>
          </p:cNvPicPr>
          <p:nvPr/>
        </p:nvPicPr>
        <p:blipFill>
          <a:blip r:embed="rId3" cstate="print"/>
          <a:stretch>
            <a:fillRect/>
          </a:stretch>
        </p:blipFill>
        <p:spPr>
          <a:xfrm>
            <a:off x="4241038" y="196603"/>
            <a:ext cx="1944624" cy="194462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787400" y="1368297"/>
            <a:ext cx="4124960" cy="391160"/>
          </a:xfrm>
          <a:prstGeom prst="rect">
            <a:avLst/>
          </a:prstGeom>
        </p:spPr>
        <p:txBody>
          <a:bodyPr vert="horz" wrap="square" lIns="0" tIns="12700" rIns="0" bIns="0" rtlCol="0">
            <a:spAutoFit/>
          </a:bodyPr>
          <a:lstStyle/>
          <a:p>
            <a:pPr marL="12700">
              <a:lnSpc>
                <a:spcPct val="100000"/>
              </a:lnSpc>
              <a:spcBef>
                <a:spcPts val="100"/>
              </a:spcBef>
            </a:pPr>
            <a:r>
              <a:rPr spc="-110" dirty="0"/>
              <a:t>Introduction </a:t>
            </a:r>
            <a:r>
              <a:rPr spc="-140" dirty="0"/>
              <a:t>– </a:t>
            </a:r>
            <a:r>
              <a:rPr spc="-135" dirty="0"/>
              <a:t>Your</a:t>
            </a:r>
            <a:r>
              <a:rPr spc="75" dirty="0"/>
              <a:t> </a:t>
            </a:r>
            <a:r>
              <a:rPr spc="-130" dirty="0"/>
              <a:t>Requirements</a:t>
            </a:r>
          </a:p>
        </p:txBody>
      </p:sp>
      <p:grpSp>
        <p:nvGrpSpPr>
          <p:cNvPr id="14" name="Group 166">
            <a:extLst>
              <a:ext uri="{FF2B5EF4-FFF2-40B4-BE49-F238E27FC236}">
                <a16:creationId xmlns:a16="http://schemas.microsoft.com/office/drawing/2014/main" xmlns="" id="{AF743159-10CE-4047-A280-DC7866434170}"/>
              </a:ext>
            </a:extLst>
          </p:cNvPr>
          <p:cNvGrpSpPr>
            <a:grpSpLocks/>
          </p:cNvGrpSpPr>
          <p:nvPr/>
        </p:nvGrpSpPr>
        <p:grpSpPr bwMode="auto">
          <a:xfrm>
            <a:off x="850900" y="431800"/>
            <a:ext cx="9278801" cy="1385468"/>
            <a:chOff x="0" y="0"/>
            <a:chExt cx="14571" cy="1895"/>
          </a:xfrm>
        </p:grpSpPr>
        <p:grpSp>
          <p:nvGrpSpPr>
            <p:cNvPr id="15"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16"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r>
                  <a:rPr lang="nl-BE" sz="2800"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关于达沃</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6" name="文本框 5">
            <a:extLst>
              <a:ext uri="{FF2B5EF4-FFF2-40B4-BE49-F238E27FC236}">
                <a16:creationId xmlns:a16="http://schemas.microsoft.com/office/drawing/2014/main" xmlns="" id="{CA53DD68-1B91-494F-9C69-68F16D258B71}"/>
              </a:ext>
            </a:extLst>
          </p:cNvPr>
          <p:cNvSpPr txBox="1"/>
          <p:nvPr/>
        </p:nvSpPr>
        <p:spPr>
          <a:xfrm>
            <a:off x="4356100" y="2108200"/>
            <a:ext cx="5975714" cy="4678204"/>
          </a:xfrm>
          <a:prstGeom prst="rect">
            <a:avLst/>
          </a:prstGeom>
          <a:noFill/>
        </p:spPr>
        <p:txBody>
          <a:bodyPr wrap="square" rtlCol="0">
            <a:spAutoFit/>
          </a:bodyPr>
          <a:lstStyle/>
          <a:p>
            <a:pPr algn="just"/>
            <a:r>
              <a:rPr lang="zh-CN" altLang="en-US" sz="2000" dirty="0"/>
              <a:t/>
            </a:r>
            <a:br>
              <a:rPr lang="zh-CN" altLang="en-US" sz="2000" dirty="0"/>
            </a:br>
            <a:r>
              <a:rPr lang="zh-CN" altLang="en-US" sz="2000" b="1" dirty="0">
                <a:solidFill>
                  <a:schemeClr val="tx1">
                    <a:lumMod val="75000"/>
                    <a:lumOff val="25000"/>
                  </a:schemeClr>
                </a:solidFill>
              </a:rPr>
              <a:t>达沃律师事务所</a:t>
            </a:r>
            <a:r>
              <a:rPr lang="zh-CN" altLang="en-US" sz="2000" dirty="0">
                <a:solidFill>
                  <a:schemeClr val="tx1">
                    <a:lumMod val="75000"/>
                    <a:lumOff val="25000"/>
                  </a:schemeClr>
                </a:solidFill>
              </a:rPr>
              <a:t>是一家拥有经验丰富的跨文化背景团队</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并且对中国及境外法律法规有深入的理解的律师事务所。</a:t>
            </a:r>
            <a:endParaRPr lang="en-US" altLang="zh-CN" sz="2000" dirty="0">
              <a:solidFill>
                <a:schemeClr val="tx1">
                  <a:lumMod val="75000"/>
                  <a:lumOff val="25000"/>
                </a:schemeClr>
              </a:solidFill>
            </a:endParaRPr>
          </a:p>
          <a:p>
            <a:pPr algn="just"/>
            <a:r>
              <a:rPr lang="zh-CN" altLang="en-US" sz="2000" dirty="0">
                <a:solidFill>
                  <a:schemeClr val="tx1">
                    <a:lumMod val="75000"/>
                    <a:lumOff val="25000"/>
                  </a:schemeClr>
                </a:solidFill>
              </a:rPr>
              <a:t> </a:t>
            </a:r>
          </a:p>
          <a:p>
            <a:pPr algn="just"/>
            <a:r>
              <a:rPr lang="zh-CN" altLang="en-US" sz="2000" dirty="0">
                <a:solidFill>
                  <a:schemeClr val="tx1">
                    <a:lumMod val="75000"/>
                    <a:lumOff val="25000"/>
                  </a:schemeClr>
                </a:solidFill>
              </a:rPr>
              <a:t>达沃律师事务所提供</a:t>
            </a:r>
            <a:r>
              <a:rPr lang="zh-CN" altLang="en-US" sz="2000" b="1" dirty="0">
                <a:solidFill>
                  <a:schemeClr val="tx1">
                    <a:lumMod val="75000"/>
                    <a:lumOff val="25000"/>
                  </a:schemeClr>
                </a:solidFill>
              </a:rPr>
              <a:t>全方位的法律服务</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为在中国工作经商或与中国有工作联系的个人和公司提供法律咨询、仲裁与诉讼等服务。 此外</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通过我们与欧洲律师事务所的伙伴关系</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能够帮助中国本土公司</a:t>
            </a:r>
            <a:r>
              <a:rPr lang="zh-CN" altLang="en-US" sz="2000" b="1" dirty="0">
                <a:solidFill>
                  <a:schemeClr val="tx1">
                    <a:lumMod val="75000"/>
                    <a:lumOff val="25000"/>
                  </a:schemeClr>
                </a:solidFill>
              </a:rPr>
              <a:t>拓展海外业务</a:t>
            </a:r>
            <a:r>
              <a:rPr lang="zh-CN" altLang="en-US" sz="2000" dirty="0">
                <a:solidFill>
                  <a:schemeClr val="tx1">
                    <a:lumMod val="75000"/>
                    <a:lumOff val="25000"/>
                  </a:schemeClr>
                </a:solidFill>
              </a:rPr>
              <a:t>。</a:t>
            </a:r>
            <a:endParaRPr lang="en-US" altLang="zh-CN" sz="2000" dirty="0">
              <a:solidFill>
                <a:schemeClr val="tx1">
                  <a:lumMod val="75000"/>
                  <a:lumOff val="25000"/>
                </a:schemeClr>
              </a:solidFill>
            </a:endParaRPr>
          </a:p>
          <a:p>
            <a:pPr algn="just"/>
            <a:r>
              <a:rPr lang="zh-CN" altLang="en-US" sz="2000" dirty="0">
                <a:solidFill>
                  <a:schemeClr val="tx1">
                    <a:lumMod val="75000"/>
                    <a:lumOff val="25000"/>
                  </a:schemeClr>
                </a:solidFill>
              </a:rPr>
              <a:t> </a:t>
            </a:r>
            <a:endParaRPr lang="en-US" altLang="zh-CN" sz="2000" dirty="0">
              <a:solidFill>
                <a:schemeClr val="tx1">
                  <a:lumMod val="75000"/>
                  <a:lumOff val="25000"/>
                </a:schemeClr>
              </a:solidFill>
            </a:endParaRPr>
          </a:p>
          <a:p>
            <a:pPr algn="just"/>
            <a:r>
              <a:rPr lang="zh-CN" altLang="en-US" sz="2000" dirty="0">
                <a:solidFill>
                  <a:schemeClr val="tx1">
                    <a:lumMod val="75000"/>
                    <a:lumOff val="25000"/>
                  </a:schemeClr>
                </a:solidFill>
              </a:rPr>
              <a:t>我们的上海办公室由</a:t>
            </a:r>
            <a:r>
              <a:rPr lang="en-US" altLang="zh-CN" sz="2000" dirty="0">
                <a:solidFill>
                  <a:schemeClr val="tx1">
                    <a:lumMod val="75000"/>
                    <a:lumOff val="25000"/>
                  </a:schemeClr>
                </a:solidFill>
              </a:rPr>
              <a:t>25</a:t>
            </a:r>
            <a:r>
              <a:rPr lang="zh-CN" altLang="en-US" sz="2000" dirty="0">
                <a:solidFill>
                  <a:schemeClr val="tx1">
                    <a:lumMod val="75000"/>
                    <a:lumOff val="25000"/>
                  </a:schemeClr>
                </a:solidFill>
              </a:rPr>
              <a:t>名来自</a:t>
            </a:r>
            <a:r>
              <a:rPr lang="en-US" altLang="zh-CN" sz="2000" dirty="0">
                <a:solidFill>
                  <a:schemeClr val="tx1">
                    <a:lumMod val="75000"/>
                    <a:lumOff val="25000"/>
                  </a:schemeClr>
                </a:solidFill>
              </a:rPr>
              <a:t>5</a:t>
            </a:r>
            <a:r>
              <a:rPr lang="zh-CN" altLang="en-US" sz="2000" dirty="0">
                <a:solidFill>
                  <a:schemeClr val="tx1">
                    <a:lumMod val="75000"/>
                    <a:lumOff val="25000"/>
                  </a:schemeClr>
                </a:solidFill>
              </a:rPr>
              <a:t>个不同国家的律师团队组成</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工作语言涉及</a:t>
            </a:r>
            <a:r>
              <a:rPr lang="zh-CN" altLang="en-US" sz="2000" b="1" dirty="0">
                <a:solidFill>
                  <a:schemeClr val="tx1">
                    <a:lumMod val="75000"/>
                    <a:lumOff val="25000"/>
                  </a:schemeClr>
                </a:solidFill>
              </a:rPr>
              <a:t>法语</a:t>
            </a:r>
            <a:r>
              <a:rPr lang="zh-CN" altLang="en-US" sz="2000" dirty="0">
                <a:solidFill>
                  <a:schemeClr val="tx1">
                    <a:lumMod val="75000"/>
                    <a:lumOff val="25000"/>
                  </a:schemeClr>
                </a:solidFill>
              </a:rPr>
              <a:t>、</a:t>
            </a:r>
            <a:r>
              <a:rPr lang="zh-CN" altLang="en-US" sz="2000" b="1" dirty="0">
                <a:solidFill>
                  <a:schemeClr val="tx1">
                    <a:lumMod val="75000"/>
                    <a:lumOff val="25000"/>
                  </a:schemeClr>
                </a:solidFill>
              </a:rPr>
              <a:t>英语</a:t>
            </a:r>
            <a:r>
              <a:rPr lang="zh-CN" altLang="en-US" sz="2000" dirty="0">
                <a:solidFill>
                  <a:schemeClr val="tx1">
                    <a:lumMod val="75000"/>
                    <a:lumOff val="25000"/>
                  </a:schemeClr>
                </a:solidFill>
              </a:rPr>
              <a:t>、</a:t>
            </a:r>
            <a:r>
              <a:rPr lang="zh-CN" altLang="en-US" sz="2000" b="1" dirty="0">
                <a:solidFill>
                  <a:schemeClr val="tx1">
                    <a:lumMod val="75000"/>
                    <a:lumOff val="25000"/>
                  </a:schemeClr>
                </a:solidFill>
              </a:rPr>
              <a:t>荷兰语</a:t>
            </a:r>
            <a:r>
              <a:rPr lang="zh-CN" altLang="en-US" sz="2000" dirty="0">
                <a:solidFill>
                  <a:schemeClr val="tx1">
                    <a:lumMod val="75000"/>
                    <a:lumOff val="25000"/>
                  </a:schemeClr>
                </a:solidFill>
              </a:rPr>
              <a:t>、</a:t>
            </a:r>
            <a:r>
              <a:rPr lang="zh-CN" altLang="en-US" sz="2000" b="1" dirty="0">
                <a:solidFill>
                  <a:schemeClr val="tx1">
                    <a:lumMod val="75000"/>
                    <a:lumOff val="25000"/>
                  </a:schemeClr>
                </a:solidFill>
              </a:rPr>
              <a:t>德语</a:t>
            </a:r>
            <a:r>
              <a:rPr lang="zh-CN" altLang="en-US" sz="2000" dirty="0">
                <a:solidFill>
                  <a:schemeClr val="tx1">
                    <a:lumMod val="75000"/>
                    <a:lumOff val="25000"/>
                  </a:schemeClr>
                </a:solidFill>
              </a:rPr>
              <a:t>、</a:t>
            </a:r>
            <a:r>
              <a:rPr lang="zh-CN" altLang="en-US" sz="2000" b="1" dirty="0">
                <a:solidFill>
                  <a:schemeClr val="tx1">
                    <a:lumMod val="75000"/>
                    <a:lumOff val="25000"/>
                  </a:schemeClr>
                </a:solidFill>
              </a:rPr>
              <a:t>普通话</a:t>
            </a:r>
            <a:r>
              <a:rPr lang="zh-CN" altLang="en-US" sz="2000" dirty="0">
                <a:solidFill>
                  <a:schemeClr val="tx1">
                    <a:lumMod val="75000"/>
                    <a:lumOff val="25000"/>
                  </a:schemeClr>
                </a:solidFill>
              </a:rPr>
              <a:t>、</a:t>
            </a:r>
            <a:r>
              <a:rPr lang="zh-CN" altLang="en-US" sz="2000" b="1" dirty="0">
                <a:solidFill>
                  <a:schemeClr val="tx1">
                    <a:lumMod val="75000"/>
                    <a:lumOff val="25000"/>
                  </a:schemeClr>
                </a:solidFill>
              </a:rPr>
              <a:t>粤语</a:t>
            </a:r>
            <a:r>
              <a:rPr lang="zh-CN" altLang="en-US" sz="2000" dirty="0">
                <a:solidFill>
                  <a:schemeClr val="tx1">
                    <a:lumMod val="75000"/>
                    <a:lumOff val="25000"/>
                  </a:schemeClr>
                </a:solidFill>
              </a:rPr>
              <a:t>和</a:t>
            </a:r>
            <a:r>
              <a:rPr lang="zh-CN" altLang="en-US" sz="2000" b="1" dirty="0">
                <a:solidFill>
                  <a:schemeClr val="tx1">
                    <a:lumMod val="75000"/>
                    <a:lumOff val="25000"/>
                  </a:schemeClr>
                </a:solidFill>
              </a:rPr>
              <a:t>沪语</a:t>
            </a:r>
            <a:r>
              <a:rPr lang="zh-CN" altLang="en-US" sz="2000" dirty="0">
                <a:solidFill>
                  <a:schemeClr val="tx1">
                    <a:lumMod val="75000"/>
                    <a:lumOff val="25000"/>
                  </a:schemeClr>
                </a:solidFill>
              </a:rPr>
              <a:t>。</a:t>
            </a:r>
            <a:r>
              <a:rPr lang="zh-CN" altLang="en-US" dirty="0">
                <a:solidFill>
                  <a:schemeClr val="tx1">
                    <a:lumMod val="75000"/>
                    <a:lumOff val="25000"/>
                  </a:schemeClr>
                </a:solidFill>
              </a:rPr>
              <a:t> </a:t>
            </a:r>
          </a:p>
          <a:p>
            <a:pPr algn="just"/>
            <a:endParaRPr kumimoji="1" lang="zh-CN" altLang="en-US" dirty="0"/>
          </a:p>
        </p:txBody>
      </p:sp>
      <p:pic>
        <p:nvPicPr>
          <p:cNvPr id="13" name="Picture 14" descr="DAWO LOGO-JPG.jpg">
            <a:extLst>
              <a:ext uri="{FF2B5EF4-FFF2-40B4-BE49-F238E27FC236}">
                <a16:creationId xmlns:a16="http://schemas.microsoft.com/office/drawing/2014/main" xmlns="" id="{3601BBD4-FD3E-1A46-B233-4DF909E1F4DC}"/>
              </a:ext>
            </a:extLst>
          </p:cNvPr>
          <p:cNvPicPr>
            <a:picLocks noChangeAspect="1"/>
          </p:cNvPicPr>
          <p:nvPr/>
        </p:nvPicPr>
        <p:blipFill>
          <a:blip r:embed="rId3" cstate="print"/>
          <a:stretch>
            <a:fillRect/>
          </a:stretch>
        </p:blipFill>
        <p:spPr>
          <a:xfrm>
            <a:off x="1080000" y="2767481"/>
            <a:ext cx="2895600" cy="2895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31900" y="2430414"/>
            <a:ext cx="9003886" cy="3389261"/>
          </a:xfrm>
          <a:prstGeom prst="rect">
            <a:avLst/>
          </a:prstGeom>
        </p:spPr>
        <p:txBody>
          <a:bodyPr vert="horz" wrap="square" lIns="0" tIns="106680" rIns="0" bIns="0" rtlCol="0">
            <a:spAutoFit/>
          </a:bodyPr>
          <a:lstStyle/>
          <a:p>
            <a:pPr marL="388620" indent="-375920">
              <a:lnSpc>
                <a:spcPct val="150000"/>
              </a:lnSpc>
              <a:spcBef>
                <a:spcPts val="840"/>
              </a:spcBef>
              <a:spcAft>
                <a:spcPts val="1200"/>
              </a:spcAft>
              <a:buFontTx/>
              <a:buChar char="•"/>
              <a:tabLst>
                <a:tab pos="388620" algn="l"/>
                <a:tab pos="389255" algn="l"/>
              </a:tabLst>
            </a:pPr>
            <a:r>
              <a:rPr lang="zh-CN" altLang="en-US" sz="2000" dirty="0">
                <a:solidFill>
                  <a:schemeClr val="tx1">
                    <a:lumMod val="75000"/>
                    <a:lumOff val="25000"/>
                  </a:schemeClr>
                </a:solidFill>
              </a:rPr>
              <a:t>我国知识产权法律的现有</a:t>
            </a:r>
            <a:r>
              <a:rPr lang="zh-CN" altLang="en-US" sz="2000" dirty="0" smtClean="0">
                <a:solidFill>
                  <a:schemeClr val="tx1">
                    <a:lumMod val="75000"/>
                    <a:lumOff val="25000"/>
                  </a:schemeClr>
                </a:solidFill>
              </a:rPr>
              <a:t>体系</a:t>
            </a:r>
            <a:endParaRPr lang="en-US" altLang="zh-CN" sz="2000" dirty="0" smtClean="0">
              <a:solidFill>
                <a:schemeClr val="tx1">
                  <a:lumMod val="75000"/>
                  <a:lumOff val="25000"/>
                </a:schemeClr>
              </a:solidFill>
            </a:endParaRPr>
          </a:p>
          <a:p>
            <a:pPr marL="388620" indent="-375920">
              <a:lnSpc>
                <a:spcPct val="150000"/>
              </a:lnSpc>
              <a:spcBef>
                <a:spcPts val="840"/>
              </a:spcBef>
              <a:spcAft>
                <a:spcPts val="1200"/>
              </a:spcAft>
              <a:buFontTx/>
              <a:buChar char="•"/>
              <a:tabLst>
                <a:tab pos="388620" algn="l"/>
                <a:tab pos="389255" algn="l"/>
              </a:tabLst>
            </a:pPr>
            <a:r>
              <a:rPr lang="zh-CN" altLang="en-US" sz="2000" dirty="0" smtClean="0">
                <a:solidFill>
                  <a:schemeClr val="tx1">
                    <a:lumMod val="75000"/>
                    <a:lumOff val="25000"/>
                  </a:schemeClr>
                </a:solidFill>
              </a:rPr>
              <a:t>著作权</a:t>
            </a:r>
            <a:r>
              <a:rPr lang="zh-CN" altLang="en-US" sz="2000" dirty="0">
                <a:solidFill>
                  <a:schemeClr val="tx1">
                    <a:lumMod val="75000"/>
                    <a:lumOff val="25000"/>
                  </a:schemeClr>
                </a:solidFill>
              </a:rPr>
              <a:t>法作品类型概念之</a:t>
            </a:r>
            <a:r>
              <a:rPr lang="zh-CN" altLang="en-US" sz="2000" dirty="0" smtClean="0">
                <a:solidFill>
                  <a:schemeClr val="tx1">
                    <a:lumMod val="75000"/>
                    <a:lumOff val="25000"/>
                  </a:schemeClr>
                </a:solidFill>
              </a:rPr>
              <a:t>辨析</a:t>
            </a:r>
            <a:endParaRPr lang="en-US" altLang="zh-CN" sz="2000" dirty="0" smtClean="0">
              <a:solidFill>
                <a:schemeClr val="tx1">
                  <a:lumMod val="75000"/>
                  <a:lumOff val="25000"/>
                </a:schemeClr>
              </a:solidFill>
            </a:endParaRPr>
          </a:p>
          <a:p>
            <a:pPr marL="388620" indent="-375920">
              <a:lnSpc>
                <a:spcPct val="150000"/>
              </a:lnSpc>
              <a:spcBef>
                <a:spcPts val="840"/>
              </a:spcBef>
              <a:spcAft>
                <a:spcPts val="1200"/>
              </a:spcAft>
              <a:buFontTx/>
              <a:buChar char="•"/>
              <a:tabLst>
                <a:tab pos="388620" algn="l"/>
                <a:tab pos="389255" algn="l"/>
              </a:tabLst>
            </a:pPr>
            <a:r>
              <a:rPr lang="zh-CN" altLang="en-US" sz="2000" dirty="0" smtClean="0">
                <a:solidFill>
                  <a:schemeClr val="tx1">
                    <a:lumMod val="75000"/>
                    <a:lumOff val="25000"/>
                  </a:schemeClr>
                </a:solidFill>
              </a:rPr>
              <a:t>高校</a:t>
            </a:r>
            <a:r>
              <a:rPr lang="zh-CN" altLang="en-US" sz="2000" dirty="0">
                <a:solidFill>
                  <a:schemeClr val="tx1">
                    <a:lumMod val="75000"/>
                    <a:lumOff val="25000"/>
                  </a:schemeClr>
                </a:solidFill>
              </a:rPr>
              <a:t>知识产权常见争议与</a:t>
            </a:r>
            <a:r>
              <a:rPr lang="zh-CN" altLang="en-US" sz="2000" dirty="0" smtClean="0">
                <a:solidFill>
                  <a:schemeClr val="tx1">
                    <a:lumMod val="75000"/>
                    <a:lumOff val="25000"/>
                  </a:schemeClr>
                </a:solidFill>
              </a:rPr>
              <a:t>实例</a:t>
            </a:r>
            <a:endParaRPr lang="en-US" altLang="zh-CN" sz="2000" dirty="0" smtClean="0">
              <a:solidFill>
                <a:schemeClr val="tx1">
                  <a:lumMod val="75000"/>
                  <a:lumOff val="25000"/>
                </a:schemeClr>
              </a:solidFill>
            </a:endParaRPr>
          </a:p>
          <a:p>
            <a:pPr marL="388620" indent="-375920">
              <a:lnSpc>
                <a:spcPct val="150000"/>
              </a:lnSpc>
              <a:spcBef>
                <a:spcPts val="840"/>
              </a:spcBef>
              <a:spcAft>
                <a:spcPts val="1200"/>
              </a:spcAft>
              <a:buFontTx/>
              <a:buChar char="•"/>
              <a:tabLst>
                <a:tab pos="388620" algn="l"/>
                <a:tab pos="389255" algn="l"/>
              </a:tabLst>
            </a:pPr>
            <a:r>
              <a:rPr lang="zh-CN" altLang="en-US" sz="2000" dirty="0" smtClean="0">
                <a:solidFill>
                  <a:schemeClr val="tx1">
                    <a:lumMod val="75000"/>
                    <a:lumOff val="25000"/>
                  </a:schemeClr>
                </a:solidFill>
              </a:rPr>
              <a:t>高校</a:t>
            </a:r>
            <a:r>
              <a:rPr lang="zh-CN" altLang="en-US" sz="2000" dirty="0">
                <a:solidFill>
                  <a:schemeClr val="tx1">
                    <a:lumMod val="75000"/>
                    <a:lumOff val="25000"/>
                  </a:schemeClr>
                </a:solidFill>
              </a:rPr>
              <a:t>使用知识产权的常见风险</a:t>
            </a:r>
            <a:endParaRPr lang="en-US" altLang="zh-CN" sz="2000" dirty="0">
              <a:solidFill>
                <a:schemeClr val="tx1">
                  <a:lumMod val="75000"/>
                  <a:lumOff val="25000"/>
                </a:schemeClr>
              </a:solidFill>
            </a:endParaRPr>
          </a:p>
          <a:p>
            <a:pPr marL="388620" indent="-375920">
              <a:lnSpc>
                <a:spcPct val="150000"/>
              </a:lnSpc>
              <a:spcBef>
                <a:spcPts val="840"/>
              </a:spcBef>
              <a:spcAft>
                <a:spcPts val="1200"/>
              </a:spcAft>
              <a:buFontTx/>
              <a:buChar char="•"/>
              <a:tabLst>
                <a:tab pos="388620" algn="l"/>
                <a:tab pos="389255" algn="l"/>
              </a:tabLst>
            </a:pPr>
            <a:r>
              <a:rPr lang="zh-CN" altLang="en-US" sz="2000" dirty="0">
                <a:solidFill>
                  <a:schemeClr val="tx1">
                    <a:lumMod val="75000"/>
                    <a:lumOff val="25000"/>
                  </a:schemeClr>
                </a:solidFill>
              </a:rPr>
              <a:t>知识产权纠纷解决与风险防范</a:t>
            </a:r>
          </a:p>
        </p:txBody>
      </p:sp>
      <p:grpSp>
        <p:nvGrpSpPr>
          <p:cNvPr id="6" name="Group 166">
            <a:extLst>
              <a:ext uri="{FF2B5EF4-FFF2-40B4-BE49-F238E27FC236}">
                <a16:creationId xmlns:a16="http://schemas.microsoft.com/office/drawing/2014/main" xmlns="" id="{AF743159-10CE-4047-A280-DC7866434170}"/>
              </a:ext>
            </a:extLst>
          </p:cNvPr>
          <p:cNvGrpSpPr>
            <a:grpSpLocks/>
          </p:cNvGrpSpPr>
          <p:nvPr/>
        </p:nvGrpSpPr>
        <p:grpSpPr bwMode="auto">
          <a:xfrm>
            <a:off x="849600" y="432000"/>
            <a:ext cx="9278801" cy="1385468"/>
            <a:chOff x="0" y="0"/>
            <a:chExt cx="14571" cy="1895"/>
          </a:xfrm>
        </p:grpSpPr>
        <p:grpSp>
          <p:nvGrpSpPr>
            <p:cNvPr id="7"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8"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内容提要</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765550" y="7027182"/>
            <a:ext cx="3162300" cy="382156"/>
          </a:xfrm>
          <a:prstGeom prst="rect">
            <a:avLst/>
          </a:prstGeom>
        </p:spPr>
        <p:txBody>
          <a:bodyPr vert="horz" wrap="square" lIns="0" tIns="12700" rIns="0" bIns="0" rtlCol="0">
            <a:spAutoFit/>
          </a:bodyPr>
          <a:lstStyle/>
          <a:p>
            <a:pPr marL="12700" algn="ctr">
              <a:lnSpc>
                <a:spcPct val="100000"/>
              </a:lnSpc>
              <a:spcBef>
                <a:spcPts val="100"/>
              </a:spcBef>
            </a:pP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上海</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达</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沃</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师</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务</a:t>
            </a:r>
            <a:r>
              <a:rPr sz="2400" b="1" spc="-190" dirty="0" err="1" smtClean="0">
                <a:solidFill>
                  <a:srgbClr val="767676"/>
                </a:solidFill>
                <a:latin typeface="华文中宋" panose="02010600040101010101" pitchFamily="2" charset="-122"/>
                <a:ea typeface="华文中宋" panose="02010600040101010101" pitchFamily="2" charset="-122"/>
                <a:cs typeface="Droid Sans Fallback"/>
              </a:rPr>
              <a:t>所</a:t>
            </a:r>
            <a:endParaRPr sz="2400" b="1" dirty="0">
              <a:latin typeface="华文中宋" panose="02010600040101010101" pitchFamily="2" charset="-122"/>
              <a:ea typeface="华文中宋" panose="02010600040101010101" pitchFamily="2" charset="-122"/>
              <a:cs typeface="Droid Sans Fallback"/>
            </a:endParaRPr>
          </a:p>
        </p:txBody>
      </p:sp>
      <p:sp>
        <p:nvSpPr>
          <p:cNvPr id="4" name="object 4"/>
          <p:cNvSpPr/>
          <p:nvPr/>
        </p:nvSpPr>
        <p:spPr>
          <a:xfrm>
            <a:off x="1414219" y="4082197"/>
            <a:ext cx="2484682" cy="382156"/>
          </a:xfrm>
          <a:custGeom>
            <a:avLst/>
            <a:gdLst/>
            <a:ahLst/>
            <a:cxnLst/>
            <a:rect l="l" t="t" r="r" b="b"/>
            <a:pathLst>
              <a:path w="3401695" h="4530090">
                <a:moveTo>
                  <a:pt x="0" y="4530090"/>
                </a:moveTo>
                <a:lnTo>
                  <a:pt x="3401695" y="4530090"/>
                </a:lnTo>
                <a:lnTo>
                  <a:pt x="3401695" y="0"/>
                </a:lnTo>
                <a:lnTo>
                  <a:pt x="0" y="0"/>
                </a:lnTo>
                <a:lnTo>
                  <a:pt x="0" y="4530090"/>
                </a:lnTo>
                <a:close/>
              </a:path>
            </a:pathLst>
          </a:custGeom>
          <a:solidFill>
            <a:srgbClr val="EE8100"/>
          </a:solidFill>
        </p:spPr>
        <p:txBody>
          <a:bodyPr wrap="square" lIns="0" tIns="0" rIns="0" bIns="0" rtlCol="0"/>
          <a:lstStyle/>
          <a:p>
            <a:endParaRPr dirty="0"/>
          </a:p>
        </p:txBody>
      </p:sp>
      <p:pic>
        <p:nvPicPr>
          <p:cNvPr id="15" name="Picture 14" descr="DAWO LOGO-JPG.jpg"/>
          <p:cNvPicPr>
            <a:picLocks noChangeAspect="1"/>
          </p:cNvPicPr>
          <p:nvPr/>
        </p:nvPicPr>
        <p:blipFill>
          <a:blip r:embed="rId2" cstate="print"/>
          <a:stretch>
            <a:fillRect/>
          </a:stretch>
        </p:blipFill>
        <p:spPr>
          <a:xfrm>
            <a:off x="4374388" y="203200"/>
            <a:ext cx="1944624" cy="1944624"/>
          </a:xfrm>
          <a:prstGeom prst="rect">
            <a:avLst/>
          </a:prstGeom>
        </p:spPr>
      </p:pic>
      <p:sp>
        <p:nvSpPr>
          <p:cNvPr id="8" name="文本框 7">
            <a:extLst>
              <a:ext uri="{FF2B5EF4-FFF2-40B4-BE49-F238E27FC236}">
                <a16:creationId xmlns:a16="http://schemas.microsoft.com/office/drawing/2014/main" xmlns="" id="{D0841121-A298-7447-AB13-ECC5CBCFB62E}"/>
              </a:ext>
            </a:extLst>
          </p:cNvPr>
          <p:cNvSpPr txBox="1"/>
          <p:nvPr/>
        </p:nvSpPr>
        <p:spPr>
          <a:xfrm>
            <a:off x="1414219" y="3251200"/>
            <a:ext cx="8733080" cy="646331"/>
          </a:xfrm>
          <a:prstGeom prst="rect">
            <a:avLst/>
          </a:prstGeom>
          <a:noFill/>
        </p:spPr>
        <p:txBody>
          <a:bodyPr wrap="square" rtlCol="0">
            <a:spAutoFit/>
          </a:bodyPr>
          <a:lstStyle/>
          <a:p>
            <a:pPr marL="12700">
              <a:spcBef>
                <a:spcPts val="840"/>
              </a:spcBef>
              <a:spcAft>
                <a:spcPts val="1200"/>
              </a:spcAft>
              <a:tabLst>
                <a:tab pos="388620" algn="l"/>
                <a:tab pos="389255" algn="l"/>
              </a:tabLst>
            </a:pPr>
            <a:r>
              <a:rPr lang="zh-CN" altLang="en-US" sz="3600" spc="-15" dirty="0">
                <a:solidFill>
                  <a:schemeClr val="tx1">
                    <a:lumMod val="75000"/>
                    <a:lumOff val="25000"/>
                  </a:schemeClr>
                </a:solidFill>
                <a:latin typeface="华文中宋" panose="02010600040101010101" pitchFamily="2" charset="-122"/>
                <a:ea typeface="华文中宋" panose="02010600040101010101" pitchFamily="2" charset="-122"/>
                <a:cs typeface="Times New Roman" panose="02020603050405020304" pitchFamily="18" charset="0"/>
              </a:rPr>
              <a:t>我国知识产权法律的现有体系</a:t>
            </a:r>
            <a:endParaRPr lang="en-US" altLang="zh-CN" sz="3600" dirty="0">
              <a:solidFill>
                <a:schemeClr val="tx1">
                  <a:lumMod val="75000"/>
                  <a:lumOff val="25000"/>
                </a:schemeClr>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xmlns="" val="1418928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我国知识产权法律的现有体系</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0" name="Text Box 168">
            <a:extLst>
              <a:ext uri="{FF2B5EF4-FFF2-40B4-BE49-F238E27FC236}">
                <a16:creationId xmlns:a16="http://schemas.microsoft.com/office/drawing/2014/main" xmlns="" id="{6EF534B7-BE8B-FE4A-8105-E57FF0BE1ED4}"/>
              </a:ext>
            </a:extLst>
          </p:cNvPr>
          <p:cNvSpPr txBox="1">
            <a:spLocks noChangeArrowheads="1"/>
          </p:cNvSpPr>
          <p:nvPr/>
        </p:nvSpPr>
        <p:spPr bwMode="auto">
          <a:xfrm>
            <a:off x="928800" y="2030400"/>
            <a:ext cx="9215121"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spcAft>
                <a:spcPts val="1200"/>
              </a:spcAft>
            </a:pPr>
            <a:r>
              <a:rPr lang="zh-CN" altLang="en-US" sz="28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知识产权定义：</a:t>
            </a:r>
            <a:endParaRPr lang="en-US" altLang="zh-CN" sz="28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1200"/>
              </a:spcAft>
            </a:pPr>
            <a:r>
              <a:rPr lang="en-US" altLang="zh-CN" sz="2400" dirty="0">
                <a:solidFill>
                  <a:schemeClr val="tx1">
                    <a:lumMod val="75000"/>
                    <a:lumOff val="25000"/>
                  </a:schemeClr>
                </a:solidFill>
                <a:latin typeface="Arial" panose="020B0604020202020204" pitchFamily="34" charset="0"/>
                <a:cs typeface="Arial" panose="020B0604020202020204" pitchFamily="34" charset="0"/>
              </a:rPr>
              <a:t>	</a:t>
            </a:r>
            <a:endParaRPr lang="en-US" altLang="zh-CN" sz="24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r>
              <a:rPr lang="zh-CN" altLang="en-US" sz="2400" dirty="0" smtClean="0">
                <a:solidFill>
                  <a:schemeClr val="tx1">
                    <a:lumMod val="75000"/>
                    <a:lumOff val="25000"/>
                  </a:schemeClr>
                </a:solidFill>
                <a:latin typeface="Arial" panose="020B0604020202020204" pitchFamily="34" charset="0"/>
                <a:cs typeface="Arial" panose="020B0604020202020204" pitchFamily="34" charset="0"/>
              </a:rPr>
              <a:t>自然人</a:t>
            </a:r>
            <a:r>
              <a:rPr lang="zh-CN" altLang="en-US" sz="2400" dirty="0">
                <a:solidFill>
                  <a:schemeClr val="tx1">
                    <a:lumMod val="75000"/>
                    <a:lumOff val="25000"/>
                  </a:schemeClr>
                </a:solidFill>
                <a:latin typeface="Arial" panose="020B0604020202020204" pitchFamily="34" charset="0"/>
                <a:cs typeface="Arial" panose="020B0604020202020204" pitchFamily="34" charset="0"/>
              </a:rPr>
              <a:t>或法人对其</a:t>
            </a:r>
            <a:r>
              <a:rPr lang="zh-CN" altLang="en-US" sz="2400" b="1" dirty="0">
                <a:solidFill>
                  <a:schemeClr val="tx1">
                    <a:lumMod val="75000"/>
                    <a:lumOff val="25000"/>
                  </a:schemeClr>
                </a:solidFill>
                <a:latin typeface="Arial" panose="020B0604020202020204" pitchFamily="34" charset="0"/>
                <a:cs typeface="Arial" panose="020B0604020202020204" pitchFamily="34" charset="0"/>
              </a:rPr>
              <a:t>智力活动创造</a:t>
            </a:r>
            <a:r>
              <a:rPr lang="zh-CN" altLang="en-US" sz="2400" dirty="0">
                <a:solidFill>
                  <a:schemeClr val="tx1">
                    <a:lumMod val="75000"/>
                    <a:lumOff val="25000"/>
                  </a:schemeClr>
                </a:solidFill>
                <a:latin typeface="Arial" panose="020B0604020202020204" pitchFamily="34" charset="0"/>
                <a:cs typeface="Arial" panose="020B0604020202020204" pitchFamily="34" charset="0"/>
              </a:rPr>
              <a:t>的成果依法享有的权利，主要包括专利权、商标权、著作权、集成电路布图设计权、地理标志权、植物新品种权、未披露的信息专有权等</a:t>
            </a:r>
            <a:r>
              <a:rPr lang="zh-CN" altLang="en-US" sz="240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zh-CN" sz="24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endParaRPr lang="en-US" altLang="zh-CN" sz="2400" dirty="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r>
              <a:rPr lang="zh-CN" altLang="en-US" sz="2400" dirty="0" smtClean="0">
                <a:solidFill>
                  <a:schemeClr val="tx1">
                    <a:lumMod val="75000"/>
                    <a:lumOff val="25000"/>
                  </a:schemeClr>
                </a:solidFill>
                <a:latin typeface="Arial" panose="020B0604020202020204" pitchFamily="34" charset="0"/>
                <a:cs typeface="Arial" panose="020B0604020202020204" pitchFamily="34" charset="0"/>
              </a:rPr>
              <a:t>与高校相关的，知识产权</a:t>
            </a:r>
            <a:r>
              <a:rPr lang="zh-CN" altLang="en-US" sz="2400" dirty="0">
                <a:solidFill>
                  <a:schemeClr val="tx1">
                    <a:lumMod val="75000"/>
                    <a:lumOff val="25000"/>
                  </a:schemeClr>
                </a:solidFill>
                <a:latin typeface="Arial" panose="020B0604020202020204" pitchFamily="34" charset="0"/>
                <a:cs typeface="Arial" panose="020B0604020202020204" pitchFamily="34" charset="0"/>
              </a:rPr>
              <a:t>主要涉及：</a:t>
            </a:r>
            <a:r>
              <a:rPr lang="zh-CN" altLang="en-US" sz="2400" b="1" dirty="0">
                <a:solidFill>
                  <a:schemeClr val="tx1">
                    <a:lumMod val="75000"/>
                    <a:lumOff val="25000"/>
                  </a:schemeClr>
                </a:solidFill>
                <a:latin typeface="Arial" panose="020B0604020202020204" pitchFamily="34" charset="0"/>
                <a:cs typeface="Arial" panose="020B0604020202020204" pitchFamily="34" charset="0"/>
              </a:rPr>
              <a:t>专利权</a:t>
            </a:r>
            <a:r>
              <a:rPr lang="zh-CN" altLang="en-US" sz="2400" dirty="0">
                <a:solidFill>
                  <a:schemeClr val="tx1">
                    <a:lumMod val="75000"/>
                    <a:lumOff val="25000"/>
                  </a:schemeClr>
                </a:solidFill>
                <a:latin typeface="Arial" panose="020B0604020202020204" pitchFamily="34" charset="0"/>
                <a:cs typeface="Arial" panose="020B0604020202020204" pitchFamily="34" charset="0"/>
              </a:rPr>
              <a:t>、</a:t>
            </a:r>
            <a:r>
              <a:rPr lang="zh-CN" altLang="en-US" sz="2400" b="1" dirty="0" smtClean="0">
                <a:solidFill>
                  <a:schemeClr val="tx1">
                    <a:lumMod val="75000"/>
                    <a:lumOff val="25000"/>
                  </a:schemeClr>
                </a:solidFill>
                <a:latin typeface="Arial" panose="020B0604020202020204" pitchFamily="34" charset="0"/>
                <a:cs typeface="Arial" panose="020B0604020202020204" pitchFamily="34" charset="0"/>
              </a:rPr>
              <a:t>商标权、技术秘密</a:t>
            </a:r>
            <a:r>
              <a:rPr lang="zh-CN" altLang="en-US" sz="2400" dirty="0">
                <a:solidFill>
                  <a:schemeClr val="tx1">
                    <a:lumMod val="75000"/>
                    <a:lumOff val="25000"/>
                  </a:schemeClr>
                </a:solidFill>
                <a:latin typeface="Arial" panose="020B0604020202020204" pitchFamily="34" charset="0"/>
                <a:cs typeface="Arial" panose="020B0604020202020204" pitchFamily="34" charset="0"/>
              </a:rPr>
              <a:t>、</a:t>
            </a:r>
            <a:r>
              <a:rPr lang="zh-CN" altLang="en-US" sz="2400" b="1" dirty="0" smtClean="0">
                <a:solidFill>
                  <a:schemeClr val="tx1">
                    <a:lumMod val="75000"/>
                    <a:lumOff val="25000"/>
                  </a:schemeClr>
                </a:solidFill>
                <a:latin typeface="Arial" panose="020B0604020202020204" pitchFamily="34" charset="0"/>
                <a:cs typeface="Arial" panose="020B0604020202020204" pitchFamily="34" charset="0"/>
              </a:rPr>
              <a:t>著作权</a:t>
            </a:r>
            <a:r>
              <a:rPr lang="zh-CN" altLang="en-US" sz="2400" dirty="0" smtClean="0">
                <a:solidFill>
                  <a:schemeClr val="tx1">
                    <a:lumMod val="75000"/>
                    <a:lumOff val="25000"/>
                  </a:schemeClr>
                </a:solidFill>
                <a:latin typeface="Arial" panose="020B0604020202020204" pitchFamily="34" charset="0"/>
                <a:cs typeface="Arial" panose="020B0604020202020204" pitchFamily="34" charset="0"/>
              </a:rPr>
              <a:t>等</a:t>
            </a:r>
            <a:r>
              <a:rPr lang="zh-CN" altLang="en-US" sz="2400" dirty="0">
                <a:solidFill>
                  <a:schemeClr val="tx1">
                    <a:lumMod val="75000"/>
                    <a:lumOff val="25000"/>
                  </a:schemeClr>
                </a:solidFill>
                <a:latin typeface="Arial" panose="020B0604020202020204" pitchFamily="34" charset="0"/>
                <a:cs typeface="Arial" panose="020B0604020202020204" pitchFamily="34" charset="0"/>
              </a:rPr>
              <a:t>。</a:t>
            </a:r>
            <a:endParaRPr lang="en-US" altLang="zh-CN"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1200"/>
              </a:spcAft>
            </a:pPr>
            <a:endParaRPr lang="en-US" altLang="zh-CN" sz="2400" b="1" spc="-15" dirty="0">
              <a:latin typeface="Arial" panose="020B060402020202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xmlns="" val="4234698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68">
            <a:extLst>
              <a:ext uri="{FF2B5EF4-FFF2-40B4-BE49-F238E27FC236}">
                <a16:creationId xmlns:a16="http://schemas.microsoft.com/office/drawing/2014/main" xmlns="" id="{6EF534B7-BE8B-FE4A-8105-E57FF0BE1ED4}"/>
              </a:ext>
            </a:extLst>
          </p:cNvPr>
          <p:cNvSpPr txBox="1">
            <a:spLocks noChangeArrowheads="1"/>
          </p:cNvSpPr>
          <p:nvPr/>
        </p:nvSpPr>
        <p:spPr bwMode="auto">
          <a:xfrm>
            <a:off x="928800" y="2030400"/>
            <a:ext cx="9215121"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spcAft>
                <a:spcPts val="1200"/>
              </a:spcAft>
            </a:pPr>
            <a:r>
              <a:rPr lang="zh-CN" altLang="en-US" sz="2800" b="1" spc="-15" dirty="0" smtClean="0">
                <a:latin typeface="Arial" panose="020B0604020202020204" pitchFamily="34" charset="0"/>
                <a:ea typeface="SimSun" panose="02010600030101010101" pitchFamily="2" charset="-122"/>
                <a:cs typeface="Times New Roman" panose="02020603050405020304" pitchFamily="18" charset="0"/>
              </a:rPr>
              <a:t>主要权利区分</a:t>
            </a:r>
            <a:endParaRPr lang="en-US" altLang="zh-CN" sz="2800" b="1" spc="-15" dirty="0">
              <a:latin typeface="Arial" panose="020B0604020202020204" pitchFamily="34" charset="0"/>
              <a:ea typeface="SimSun" panose="02010600030101010101" pitchFamily="2" charset="-122"/>
              <a:cs typeface="Times New Roman" panose="02020603050405020304" pitchFamily="18" charset="0"/>
            </a:endParaRPr>
          </a:p>
        </p:txBody>
      </p:sp>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我国知识产权法律的现有体系</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graphicFrame>
        <p:nvGraphicFramePr>
          <p:cNvPr id="7" name="表格 6">
            <a:extLst>
              <a:ext uri="{FF2B5EF4-FFF2-40B4-BE49-F238E27FC236}">
                <a16:creationId xmlns:a16="http://schemas.microsoft.com/office/drawing/2014/main" xmlns="" id="{637A6A04-CE2B-D942-BBCC-8EF380923865}"/>
              </a:ext>
            </a:extLst>
          </p:cNvPr>
          <p:cNvGraphicFramePr>
            <a:graphicFrameLocks noGrp="1"/>
          </p:cNvGraphicFramePr>
          <p:nvPr>
            <p:extLst>
              <p:ext uri="{D42A27DB-BD31-4B8C-83A1-F6EECF244321}">
                <p14:modId xmlns:p14="http://schemas.microsoft.com/office/powerpoint/2010/main" xmlns="" val="4173852907"/>
              </p:ext>
            </p:extLst>
          </p:nvPr>
        </p:nvGraphicFramePr>
        <p:xfrm>
          <a:off x="942769" y="2717800"/>
          <a:ext cx="9278800" cy="4653059"/>
        </p:xfrm>
        <a:graphic>
          <a:graphicData uri="http://schemas.openxmlformats.org/drawingml/2006/table">
            <a:tbl>
              <a:tblPr firstRow="1" bandRow="1">
                <a:tableStyleId>{93296810-A885-4BE3-A3E7-6D5BEEA58F35}</a:tableStyleId>
              </a:tblPr>
              <a:tblGrid>
                <a:gridCol w="588988">
                  <a:extLst>
                    <a:ext uri="{9D8B030D-6E8A-4147-A177-3AD203B41FA5}">
                      <a16:colId xmlns:a16="http://schemas.microsoft.com/office/drawing/2014/main" xmlns="" val="298099029"/>
                    </a:ext>
                  </a:extLst>
                </a:gridCol>
                <a:gridCol w="2062343">
                  <a:extLst>
                    <a:ext uri="{9D8B030D-6E8A-4147-A177-3AD203B41FA5}">
                      <a16:colId xmlns:a16="http://schemas.microsoft.com/office/drawing/2014/main" xmlns="" val="2338430534"/>
                    </a:ext>
                  </a:extLst>
                </a:gridCol>
                <a:gridCol w="2286000">
                  <a:extLst>
                    <a:ext uri="{9D8B030D-6E8A-4147-A177-3AD203B41FA5}">
                      <a16:colId xmlns:a16="http://schemas.microsoft.com/office/drawing/2014/main" xmlns="" val="2432150812"/>
                    </a:ext>
                  </a:extLst>
                </a:gridCol>
                <a:gridCol w="2057400">
                  <a:extLst>
                    <a:ext uri="{9D8B030D-6E8A-4147-A177-3AD203B41FA5}">
                      <a16:colId xmlns:a16="http://schemas.microsoft.com/office/drawing/2014/main" xmlns="" val="2972044052"/>
                    </a:ext>
                  </a:extLst>
                </a:gridCol>
                <a:gridCol w="2284069"/>
              </a:tblGrid>
              <a:tr h="433011">
                <a:tc>
                  <a:txBody>
                    <a:bodyPr/>
                    <a:lstStyle/>
                    <a:p>
                      <a:pPr algn="ctr"/>
                      <a:endParaRPr lang="zh-CN" altLang="en-US" dirty="0">
                        <a:solidFill>
                          <a:srgbClr val="FF0000"/>
                        </a:solidFill>
                      </a:endParaRPr>
                    </a:p>
                  </a:txBody>
                  <a:tcPr/>
                </a:tc>
                <a:tc>
                  <a:txBody>
                    <a:bodyPr/>
                    <a:lstStyle/>
                    <a:p>
                      <a:pPr algn="ctr"/>
                      <a:r>
                        <a:rPr lang="zh-CN" altLang="en-US" dirty="0">
                          <a:solidFill>
                            <a:schemeClr val="tx1">
                              <a:lumMod val="75000"/>
                              <a:lumOff val="25000"/>
                            </a:schemeClr>
                          </a:solidFill>
                        </a:rPr>
                        <a:t>著作权</a:t>
                      </a:r>
                    </a:p>
                  </a:txBody>
                  <a:tcPr/>
                </a:tc>
                <a:tc>
                  <a:txBody>
                    <a:bodyPr/>
                    <a:lstStyle/>
                    <a:p>
                      <a:pPr algn="ctr"/>
                      <a:r>
                        <a:rPr lang="zh-CN" altLang="en-US" dirty="0">
                          <a:solidFill>
                            <a:schemeClr val="tx1">
                              <a:lumMod val="75000"/>
                              <a:lumOff val="25000"/>
                            </a:schemeClr>
                          </a:solidFill>
                        </a:rPr>
                        <a:t>商标权</a:t>
                      </a:r>
                    </a:p>
                  </a:txBody>
                  <a:tcPr/>
                </a:tc>
                <a:tc>
                  <a:txBody>
                    <a:bodyPr/>
                    <a:lstStyle/>
                    <a:p>
                      <a:pPr algn="ctr"/>
                      <a:r>
                        <a:rPr lang="zh-CN" altLang="en-US" dirty="0">
                          <a:solidFill>
                            <a:schemeClr val="tx1">
                              <a:lumMod val="75000"/>
                              <a:lumOff val="25000"/>
                            </a:schemeClr>
                          </a:solidFill>
                        </a:rPr>
                        <a:t>专利权</a:t>
                      </a:r>
                    </a:p>
                  </a:txBody>
                  <a:tcPr/>
                </a:tc>
                <a:tc>
                  <a:txBody>
                    <a:bodyPr/>
                    <a:lstStyle/>
                    <a:p>
                      <a:pPr algn="ctr"/>
                      <a:r>
                        <a:rPr lang="zh-CN" altLang="en-US" dirty="0" smtClean="0">
                          <a:solidFill>
                            <a:schemeClr val="tx1">
                              <a:lumMod val="75000"/>
                              <a:lumOff val="25000"/>
                            </a:schemeClr>
                          </a:solidFill>
                        </a:rPr>
                        <a:t>技术秘密</a:t>
                      </a:r>
                      <a:endParaRPr lang="zh-CN" altLang="en-US" dirty="0">
                        <a:solidFill>
                          <a:schemeClr val="tx1">
                            <a:lumMod val="75000"/>
                            <a:lumOff val="25000"/>
                          </a:schemeClr>
                        </a:solidFill>
                      </a:endParaRPr>
                    </a:p>
                  </a:txBody>
                  <a:tcPr/>
                </a:tc>
                <a:extLst>
                  <a:ext uri="{0D108BD9-81ED-4DB2-BD59-A6C34878D82A}">
                    <a16:rowId xmlns:a16="http://schemas.microsoft.com/office/drawing/2014/main" xmlns="" val="2553476740"/>
                  </a:ext>
                </a:extLst>
              </a:tr>
              <a:tr h="2560639">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CN" altLang="en-US" b="0" i="0" u="none" strike="noStrike" dirty="0">
                          <a:solidFill>
                            <a:schemeClr val="tx1">
                              <a:lumMod val="75000"/>
                              <a:lumOff val="25000"/>
                            </a:schemeClr>
                          </a:solidFill>
                          <a:effectLst/>
                          <a:latin typeface="+mn-lt"/>
                          <a:ea typeface="+mn-ea"/>
                          <a:cs typeface="+mn-cs"/>
                        </a:rPr>
                        <a:t>定义</a:t>
                      </a:r>
                      <a:endParaRPr lang="en-US" altLang="zh-CN" b="0" i="0" u="none" strike="noStrike" dirty="0">
                        <a:solidFill>
                          <a:schemeClr val="tx1">
                            <a:lumMod val="75000"/>
                            <a:lumOff val="25000"/>
                          </a:schemeClr>
                        </a:solidFill>
                        <a:effectLst/>
                        <a:latin typeface="+mn-lt"/>
                        <a:ea typeface="+mn-ea"/>
                        <a:cs typeface="+mn-cs"/>
                      </a:endParaRPr>
                    </a:p>
                  </a:txBody>
                  <a:tcPr anchor="ct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CN" altLang="en-US" b="0" i="0" u="none" strike="noStrike" dirty="0">
                          <a:solidFill>
                            <a:schemeClr val="tx1">
                              <a:lumMod val="75000"/>
                              <a:lumOff val="25000"/>
                            </a:schemeClr>
                          </a:solidFill>
                          <a:effectLst/>
                          <a:latin typeface="+mn-lt"/>
                          <a:ea typeface="+mn-ea"/>
                          <a:cs typeface="+mn-cs"/>
                        </a:rPr>
                        <a:t>著作权是法律赋予作者因创作文学、艺术和科学作品而享有的专有权利，包括人身权和财产权。</a:t>
                      </a:r>
                      <a:endParaRPr lang="en-US" altLang="zh-CN" b="0" i="0" u="none" strike="noStrike" dirty="0">
                        <a:solidFill>
                          <a:schemeClr val="tx1">
                            <a:lumMod val="75000"/>
                            <a:lumOff val="25000"/>
                          </a:schemeClr>
                        </a:solidFill>
                        <a:effectLst/>
                        <a:latin typeface="+mn-lt"/>
                        <a:ea typeface="+mn-ea"/>
                        <a:cs typeface="+mn-cs"/>
                      </a:endParaRPr>
                    </a:p>
                  </a:txBody>
                  <a:tcPr anchor="ctr"/>
                </a:tc>
                <a:tc>
                  <a:txBody>
                    <a:bodyPr/>
                    <a:lstStyle/>
                    <a:p>
                      <a:pPr algn="l"/>
                      <a:r>
                        <a:rPr lang="zh-CN" altLang="en-US" b="0" i="0" u="none" strike="noStrike" dirty="0" smtClean="0">
                          <a:solidFill>
                            <a:schemeClr val="tx1">
                              <a:lumMod val="75000"/>
                              <a:lumOff val="25000"/>
                            </a:schemeClr>
                          </a:solidFill>
                          <a:effectLst/>
                          <a:latin typeface="+mn-lt"/>
                          <a:ea typeface="+mn-ea"/>
                          <a:cs typeface="+mn-cs"/>
                        </a:rPr>
                        <a:t>指</a:t>
                      </a:r>
                      <a:r>
                        <a:rPr lang="zh-CN" altLang="en-US" b="0" i="0" u="none" strike="noStrike" dirty="0">
                          <a:solidFill>
                            <a:schemeClr val="tx1">
                              <a:lumMod val="75000"/>
                              <a:lumOff val="25000"/>
                            </a:schemeClr>
                          </a:solidFill>
                          <a:effectLst/>
                          <a:latin typeface="+mn-lt"/>
                          <a:ea typeface="+mn-ea"/>
                          <a:cs typeface="+mn-cs"/>
                        </a:rPr>
                        <a:t>商标所有人对其商标所享有的独占的、排他的权利。商标则是用于指示商品或服务来源的标识。</a:t>
                      </a:r>
                      <a:endParaRPr lang="zh-CN" altLang="en-US" dirty="0">
                        <a:solidFill>
                          <a:schemeClr val="tx1">
                            <a:lumMod val="75000"/>
                            <a:lumOff val="25000"/>
                          </a:schemeClr>
                        </a:solidFill>
                      </a:endParaRPr>
                    </a:p>
                  </a:txBody>
                  <a:tcPr anchor="ctr"/>
                </a:tc>
                <a:tc>
                  <a:txBody>
                    <a:bodyPr/>
                    <a:lstStyle/>
                    <a:p>
                      <a:r>
                        <a:rPr lang="zh-CN" altLang="en-US" b="0" i="0" u="none" strike="noStrike" dirty="0" smtClean="0">
                          <a:solidFill>
                            <a:schemeClr val="tx1">
                              <a:lumMod val="75000"/>
                              <a:lumOff val="25000"/>
                            </a:schemeClr>
                          </a:solidFill>
                          <a:effectLst/>
                          <a:latin typeface="+mn-lt"/>
                          <a:ea typeface="+mn-ea"/>
                          <a:cs typeface="+mn-cs"/>
                        </a:rPr>
                        <a:t>是</a:t>
                      </a:r>
                      <a:r>
                        <a:rPr lang="zh-CN" altLang="en-US" b="0" i="0" u="none" strike="noStrike" dirty="0">
                          <a:solidFill>
                            <a:schemeClr val="tx1">
                              <a:lumMod val="75000"/>
                              <a:lumOff val="25000"/>
                            </a:schemeClr>
                          </a:solidFill>
                          <a:effectLst/>
                          <a:latin typeface="+mn-lt"/>
                          <a:ea typeface="+mn-ea"/>
                          <a:cs typeface="+mn-cs"/>
                        </a:rPr>
                        <a:t>指国家依法在一定时期内授予专利权人或者其权利继受者独占使用其发明创造的权利。</a:t>
                      </a:r>
                      <a:endParaRPr lang="zh-CN" altLang="en-US" dirty="0">
                        <a:solidFill>
                          <a:schemeClr val="tx1">
                            <a:lumMod val="75000"/>
                            <a:lumOff val="25000"/>
                          </a:schemeClr>
                        </a:solidFill>
                      </a:endParaRPr>
                    </a:p>
                  </a:txBody>
                  <a:tcPr anchor="ctr"/>
                </a:tc>
                <a:tc>
                  <a:txBody>
                    <a:bodyPr/>
                    <a:lstStyle/>
                    <a:p>
                      <a:r>
                        <a:rPr lang="zh-CN" altLang="en-US" b="0" i="0" dirty="0" smtClean="0">
                          <a:solidFill>
                            <a:schemeClr val="tx1">
                              <a:lumMod val="75000"/>
                              <a:lumOff val="25000"/>
                            </a:schemeClr>
                          </a:solidFill>
                          <a:effectLst/>
                          <a:latin typeface="+mn-lt"/>
                          <a:ea typeface="+mn-ea"/>
                          <a:cs typeface="+mn-cs"/>
                        </a:rPr>
                        <a:t>能为权利人带来利益，权利人已采取严格的保密措施，不为公众所知悉的技术信息。              </a:t>
                      </a:r>
                      <a:endParaRPr lang="zh-CN" altLang="en-US" dirty="0">
                        <a:solidFill>
                          <a:schemeClr val="tx1">
                            <a:lumMod val="75000"/>
                            <a:lumOff val="25000"/>
                          </a:schemeClr>
                        </a:solidFill>
                      </a:endParaRPr>
                    </a:p>
                  </a:txBody>
                  <a:tcPr anchor="ctr"/>
                </a:tc>
                <a:extLst>
                  <a:ext uri="{0D108BD9-81ED-4DB2-BD59-A6C34878D82A}">
                    <a16:rowId xmlns:a16="http://schemas.microsoft.com/office/drawing/2014/main" xmlns="" val="2681620519"/>
                  </a:ext>
                </a:extLst>
              </a:tr>
              <a:tr h="1659409">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CN" altLang="en-US" b="0" i="0" u="none" strike="noStrike" dirty="0">
                          <a:solidFill>
                            <a:schemeClr val="tx1">
                              <a:lumMod val="75000"/>
                              <a:lumOff val="25000"/>
                            </a:schemeClr>
                          </a:solidFill>
                          <a:effectLst/>
                          <a:latin typeface="+mn-lt"/>
                          <a:ea typeface="+mn-ea"/>
                          <a:cs typeface="+mn-cs"/>
                        </a:rPr>
                        <a:t>举例</a:t>
                      </a:r>
                      <a:endParaRPr lang="en-US" altLang="zh-CN" b="0" i="0" u="none" strike="noStrike" dirty="0">
                        <a:solidFill>
                          <a:schemeClr val="tx1">
                            <a:lumMod val="75000"/>
                            <a:lumOff val="25000"/>
                          </a:schemeClr>
                        </a:solidFill>
                        <a:effectLst/>
                        <a:latin typeface="+mn-lt"/>
                        <a:ea typeface="+mn-ea"/>
                        <a:cs typeface="+mn-cs"/>
                      </a:endParaRPr>
                    </a:p>
                  </a:txBody>
                  <a:tcPr anchor="ct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CN" altLang="en-US" b="0" i="0" u="none" strike="noStrike" dirty="0">
                          <a:solidFill>
                            <a:schemeClr val="tx1">
                              <a:lumMod val="75000"/>
                              <a:lumOff val="25000"/>
                            </a:schemeClr>
                          </a:solidFill>
                          <a:effectLst/>
                          <a:latin typeface="+mn-lt"/>
                          <a:ea typeface="+mn-ea"/>
                          <a:cs typeface="+mn-cs"/>
                        </a:rPr>
                        <a:t>摄影作品、电影作品、音乐、美术作品、文字作品</a:t>
                      </a:r>
                      <a:endParaRPr lang="en-US" altLang="zh-CN" b="0" i="0" u="none" strike="noStrike" dirty="0">
                        <a:solidFill>
                          <a:schemeClr val="tx1">
                            <a:lumMod val="75000"/>
                            <a:lumOff val="25000"/>
                          </a:schemeClr>
                        </a:solidFill>
                        <a:effectLst/>
                        <a:latin typeface="+mn-lt"/>
                        <a:ea typeface="+mn-ea"/>
                        <a:cs typeface="+mn-cs"/>
                      </a:endParaRPr>
                    </a:p>
                  </a:txBody>
                  <a:tcPr anchor="ctr"/>
                </a:tc>
                <a:tc>
                  <a:txBody>
                    <a:bodyPr/>
                    <a:lstStyle/>
                    <a:p>
                      <a:pPr algn="l"/>
                      <a:r>
                        <a:rPr lang="zh-CN" altLang="en-US" dirty="0">
                          <a:solidFill>
                            <a:schemeClr val="tx1">
                              <a:lumMod val="75000"/>
                              <a:lumOff val="25000"/>
                            </a:schemeClr>
                          </a:solidFill>
                        </a:rPr>
                        <a:t>各大品牌商的</a:t>
                      </a:r>
                      <a:r>
                        <a:rPr lang="en-US" altLang="zh-CN" dirty="0">
                          <a:solidFill>
                            <a:schemeClr val="tx1">
                              <a:lumMod val="75000"/>
                              <a:lumOff val="25000"/>
                            </a:schemeClr>
                          </a:solidFill>
                        </a:rPr>
                        <a:t>logo</a:t>
                      </a:r>
                      <a:r>
                        <a:rPr lang="zh-CN" altLang="en-US" dirty="0">
                          <a:solidFill>
                            <a:schemeClr val="tx1">
                              <a:lumMod val="75000"/>
                              <a:lumOff val="25000"/>
                            </a:schemeClr>
                          </a:solidFill>
                        </a:rPr>
                        <a:t>通常都已注册为商标，如耐克的钩状标志、阿迪达斯的三道杠等，具有巨大商业价值</a:t>
                      </a:r>
                    </a:p>
                  </a:txBody>
                  <a:tcPr anchor="ctr"/>
                </a:tc>
                <a:tc>
                  <a:txBody>
                    <a:bodyPr/>
                    <a:lstStyle/>
                    <a:p>
                      <a:r>
                        <a:rPr lang="zh-CN" altLang="en-US" dirty="0">
                          <a:solidFill>
                            <a:schemeClr val="tx1">
                              <a:lumMod val="75000"/>
                              <a:lumOff val="25000"/>
                            </a:schemeClr>
                          </a:solidFill>
                        </a:rPr>
                        <a:t>能够实际投入使用的各类发明创造</a:t>
                      </a:r>
                    </a:p>
                  </a:txBody>
                  <a:tcPr anchor="ctr"/>
                </a:tc>
                <a:tc>
                  <a:txBody>
                    <a:bodyPr/>
                    <a:lstStyle/>
                    <a:p>
                      <a:r>
                        <a:rPr lang="zh-CN" altLang="en-US" b="0" i="0" dirty="0" smtClean="0">
                          <a:solidFill>
                            <a:schemeClr val="tx1">
                              <a:lumMod val="75000"/>
                              <a:lumOff val="25000"/>
                            </a:schemeClr>
                          </a:solidFill>
                          <a:effectLst/>
                          <a:latin typeface="+mn-lt"/>
                          <a:ea typeface="+mn-ea"/>
                          <a:cs typeface="+mn-cs"/>
                        </a:rPr>
                        <a:t>设计、程序、配方、工艺、方法、诀窍及其他形式的技术信息</a:t>
                      </a:r>
                      <a:endParaRPr lang="zh-CN" altLang="en-US" dirty="0">
                        <a:solidFill>
                          <a:schemeClr val="tx1">
                            <a:lumMod val="75000"/>
                            <a:lumOff val="25000"/>
                          </a:schemeClr>
                        </a:solidFill>
                      </a:endParaRPr>
                    </a:p>
                  </a:txBody>
                  <a:tcPr anchor="ctr"/>
                </a:tc>
                <a:extLst>
                  <a:ext uri="{0D108BD9-81ED-4DB2-BD59-A6C34878D82A}">
                    <a16:rowId xmlns:a16="http://schemas.microsoft.com/office/drawing/2014/main" xmlns="" val="1482164273"/>
                  </a:ext>
                </a:extLst>
              </a:tr>
            </a:tbl>
          </a:graphicData>
        </a:graphic>
      </p:graphicFrame>
    </p:spTree>
    <p:extLst>
      <p:ext uri="{BB962C8B-B14F-4D97-AF65-F5344CB8AC3E}">
        <p14:creationId xmlns:p14="http://schemas.microsoft.com/office/powerpoint/2010/main" xmlns="" val="650676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我国知识产权法律的现有体系</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0" name="Text Box 168">
            <a:extLst>
              <a:ext uri="{FF2B5EF4-FFF2-40B4-BE49-F238E27FC236}">
                <a16:creationId xmlns:a16="http://schemas.microsoft.com/office/drawing/2014/main" xmlns="" id="{6EF534B7-BE8B-FE4A-8105-E57FF0BE1ED4}"/>
              </a:ext>
            </a:extLst>
          </p:cNvPr>
          <p:cNvSpPr txBox="1">
            <a:spLocks noChangeArrowheads="1"/>
          </p:cNvSpPr>
          <p:nvPr/>
        </p:nvSpPr>
        <p:spPr bwMode="auto">
          <a:xfrm>
            <a:off x="627379" y="2260600"/>
            <a:ext cx="9215121"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781050" indent="-457200" algn="just">
              <a:spcAft>
                <a:spcPts val="1200"/>
              </a:spcAft>
              <a:buFont typeface="Wingdings" pitchFamily="2" charset="2"/>
              <a:buChar char="Ø"/>
            </a:pPr>
            <a:r>
              <a:rPr lang="zh-CN" altLang="en-US"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著作权相关法律法规</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1200"/>
              </a:spcAft>
            </a:pP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	《</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著作权法</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著作权法实施条例</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计算机软件保护条例</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关于审理著作权民事纠纷案件适用法律若干问题的解释</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等</a:t>
            </a:r>
            <a:endParaRPr kumimoji="0" lang="en-US"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endParaRPr>
          </a:p>
        </p:txBody>
      </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613069" y="3683822"/>
            <a:ext cx="9215121"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781050" indent="-457200" algn="just">
              <a:spcAft>
                <a:spcPts val="1200"/>
              </a:spcAft>
              <a:buFont typeface="Wingdings" pitchFamily="2" charset="2"/>
              <a:buChar char="Ø"/>
            </a:pPr>
            <a:r>
              <a:rPr lang="zh-CN" altLang="en-US"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专利权相关法律法规</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1200"/>
              </a:spcAft>
            </a:pP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	《</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专利法</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专利法实施条例</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关于审理侵犯专利权纠纷案件应用法律若干问题的解释（一）、（二）</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关于审理专利纠纷案件适用法律问题的若干规定</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等</a:t>
            </a:r>
            <a:endParaRPr lang="en-US" altLang="zh-CN" sz="2000" dirty="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
        <p:nvSpPr>
          <p:cNvPr id="9" name="Text Box 168">
            <a:extLst>
              <a:ext uri="{FF2B5EF4-FFF2-40B4-BE49-F238E27FC236}">
                <a16:creationId xmlns:a16="http://schemas.microsoft.com/office/drawing/2014/main" xmlns="" id="{315C92D7-B589-2645-BAD0-B87930F15BC9}"/>
              </a:ext>
            </a:extLst>
          </p:cNvPr>
          <p:cNvSpPr txBox="1">
            <a:spLocks noChangeArrowheads="1"/>
          </p:cNvSpPr>
          <p:nvPr/>
        </p:nvSpPr>
        <p:spPr bwMode="auto">
          <a:xfrm>
            <a:off x="613248" y="5384800"/>
            <a:ext cx="9215121"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781050" indent="-457200" algn="just">
              <a:spcAft>
                <a:spcPts val="1200"/>
              </a:spcAft>
              <a:buFont typeface="Wingdings" pitchFamily="2" charset="2"/>
              <a:buChar char="Ø"/>
            </a:pPr>
            <a:r>
              <a:rPr lang="zh-CN" altLang="en-US"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商标权相关法律法规</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1200"/>
              </a:spcAft>
            </a:pP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	《</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商标法</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商标法实施条例</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关于审理商标民事纠纷案件适用法律若干问题的解释</a:t>
            </a:r>
            <a:r>
              <a:rPr kumimoji="0" lang="en-US" altLang="zh-CN"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a:t>
            </a:r>
            <a:r>
              <a:rPr kumimoji="0" lang="zh-CN"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rPr>
              <a:t>等。</a:t>
            </a:r>
            <a:endParaRPr kumimoji="0" lang="en-US" altLang="en-US" sz="2000"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64298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我国知识产权法律的现有体系</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0" name="Text Box 168">
            <a:extLst>
              <a:ext uri="{FF2B5EF4-FFF2-40B4-BE49-F238E27FC236}">
                <a16:creationId xmlns:a16="http://schemas.microsoft.com/office/drawing/2014/main" xmlns="" id="{6EF534B7-BE8B-FE4A-8105-E57FF0BE1ED4}"/>
              </a:ext>
            </a:extLst>
          </p:cNvPr>
          <p:cNvSpPr txBox="1">
            <a:spLocks noChangeArrowheads="1"/>
          </p:cNvSpPr>
          <p:nvPr/>
        </p:nvSpPr>
        <p:spPr bwMode="auto">
          <a:xfrm>
            <a:off x="928800" y="2030400"/>
            <a:ext cx="9215121"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spcAft>
                <a:spcPts val="1200"/>
              </a:spcAft>
            </a:pPr>
            <a:r>
              <a:rPr lang="zh-CN" altLang="en-US" sz="28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高校</a:t>
            </a:r>
            <a:r>
              <a:rPr lang="zh-CN" altLang="en-US" sz="28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知识产权保护相关</a:t>
            </a:r>
            <a:r>
              <a:rPr lang="zh-CN" altLang="en-US" sz="28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规范</a:t>
            </a:r>
            <a:endParaRPr lang="en-US" altLang="zh-CN" sz="28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spcAft>
                <a:spcPts val="1200"/>
              </a:spcAft>
            </a:pPr>
            <a:endParaRPr lang="en-US" altLang="zh-CN" sz="2000" b="1" dirty="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高等学校知识产权保护管理规定</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1999</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r>
              <a:rPr lang="zh-CN" altLang="zh-CN" sz="2000" dirty="0" smtClean="0">
                <a:solidFill>
                  <a:schemeClr val="tx1">
                    <a:lumMod val="75000"/>
                    <a:lumOff val="25000"/>
                  </a:schemeClr>
                </a:solidFill>
                <a:latin typeface="Arial" panose="020B0604020202020204" pitchFamily="34" charset="0"/>
                <a:cs typeface="Arial" panose="020B0604020202020204" pitchFamily="34" charset="0"/>
              </a:rPr>
              <a:t>《关于国家科研计划项目研究成果知识产权管理的若干规定》</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2002</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zh-CN" altLang="zh-CN" sz="2000" dirty="0">
                <a:solidFill>
                  <a:schemeClr val="tx1">
                    <a:lumMod val="75000"/>
                    <a:lumOff val="25000"/>
                  </a:schemeClr>
                </a:solidFill>
                <a:latin typeface="Arial" panose="020B0604020202020204" pitchFamily="34" charset="0"/>
                <a:cs typeface="Arial" panose="020B0604020202020204" pitchFamily="34" charset="0"/>
              </a:rPr>
              <a:t> </a:t>
            </a:r>
            <a:r>
              <a:rPr lang="zh-CN" altLang="en-US" sz="200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科学技术进步法</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2007</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endParaRPr lang="en-US" altLang="zh-CN" sz="2000" dirty="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marL="323850" algn="just">
              <a:spcAft>
                <a:spcPts val="1200"/>
              </a:spcAft>
            </a:pPr>
            <a:r>
              <a:rPr lang="en-US" altLang="zh-CN" sz="2000" dirty="0" smtClean="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高等学校知识产权管理规范</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2017</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a:t>
            </a:r>
            <a:endParaRPr kumimoji="0" lang="en-US" altLang="en-US" sz="2000"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61367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765550" y="7027182"/>
            <a:ext cx="3162300" cy="382156"/>
          </a:xfrm>
          <a:prstGeom prst="rect">
            <a:avLst/>
          </a:prstGeom>
        </p:spPr>
        <p:txBody>
          <a:bodyPr vert="horz" wrap="square" lIns="0" tIns="12700" rIns="0" bIns="0" rtlCol="0">
            <a:spAutoFit/>
          </a:bodyPr>
          <a:lstStyle/>
          <a:p>
            <a:pPr marL="12700" algn="ctr">
              <a:lnSpc>
                <a:spcPct val="100000"/>
              </a:lnSpc>
              <a:spcBef>
                <a:spcPts val="100"/>
              </a:spcBef>
            </a:pP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上海</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达</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沃</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师</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务</a:t>
            </a:r>
            <a:r>
              <a:rPr sz="2400" b="1" spc="-190" dirty="0" err="1" smtClean="0">
                <a:solidFill>
                  <a:srgbClr val="767676"/>
                </a:solidFill>
                <a:latin typeface="华文中宋" panose="02010600040101010101" pitchFamily="2" charset="-122"/>
                <a:ea typeface="华文中宋" panose="02010600040101010101" pitchFamily="2" charset="-122"/>
                <a:cs typeface="Droid Sans Fallback"/>
              </a:rPr>
              <a:t>所</a:t>
            </a:r>
            <a:endParaRPr sz="2400" b="1" dirty="0">
              <a:latin typeface="华文中宋" panose="02010600040101010101" pitchFamily="2" charset="-122"/>
              <a:ea typeface="华文中宋" panose="02010600040101010101" pitchFamily="2" charset="-122"/>
              <a:cs typeface="Droid Sans Fallback"/>
            </a:endParaRPr>
          </a:p>
        </p:txBody>
      </p:sp>
      <p:sp>
        <p:nvSpPr>
          <p:cNvPr id="4" name="object 4"/>
          <p:cNvSpPr/>
          <p:nvPr/>
        </p:nvSpPr>
        <p:spPr>
          <a:xfrm>
            <a:off x="1414219" y="4082197"/>
            <a:ext cx="2484682" cy="382156"/>
          </a:xfrm>
          <a:custGeom>
            <a:avLst/>
            <a:gdLst/>
            <a:ahLst/>
            <a:cxnLst/>
            <a:rect l="l" t="t" r="r" b="b"/>
            <a:pathLst>
              <a:path w="3401695" h="4530090">
                <a:moveTo>
                  <a:pt x="0" y="4530090"/>
                </a:moveTo>
                <a:lnTo>
                  <a:pt x="3401695" y="4530090"/>
                </a:lnTo>
                <a:lnTo>
                  <a:pt x="3401695" y="0"/>
                </a:lnTo>
                <a:lnTo>
                  <a:pt x="0" y="0"/>
                </a:lnTo>
                <a:lnTo>
                  <a:pt x="0" y="4530090"/>
                </a:lnTo>
                <a:close/>
              </a:path>
            </a:pathLst>
          </a:custGeom>
          <a:solidFill>
            <a:srgbClr val="EE8100"/>
          </a:solidFill>
        </p:spPr>
        <p:txBody>
          <a:bodyPr wrap="square" lIns="0" tIns="0" rIns="0" bIns="0" rtlCol="0"/>
          <a:lstStyle/>
          <a:p>
            <a:endParaRPr dirty="0"/>
          </a:p>
        </p:txBody>
      </p:sp>
      <p:pic>
        <p:nvPicPr>
          <p:cNvPr id="15" name="Picture 14" descr="DAWO LOGO-JPG.jpg"/>
          <p:cNvPicPr>
            <a:picLocks noChangeAspect="1"/>
          </p:cNvPicPr>
          <p:nvPr/>
        </p:nvPicPr>
        <p:blipFill>
          <a:blip r:embed="rId2" cstate="print"/>
          <a:stretch>
            <a:fillRect/>
          </a:stretch>
        </p:blipFill>
        <p:spPr>
          <a:xfrm>
            <a:off x="4374388" y="203200"/>
            <a:ext cx="1944624" cy="1944624"/>
          </a:xfrm>
          <a:prstGeom prst="rect">
            <a:avLst/>
          </a:prstGeom>
        </p:spPr>
      </p:pic>
      <p:sp>
        <p:nvSpPr>
          <p:cNvPr id="8" name="文本框 7">
            <a:extLst>
              <a:ext uri="{FF2B5EF4-FFF2-40B4-BE49-F238E27FC236}">
                <a16:creationId xmlns:a16="http://schemas.microsoft.com/office/drawing/2014/main" xmlns="" id="{D0841121-A298-7447-AB13-ECC5CBCFB62E}"/>
              </a:ext>
            </a:extLst>
          </p:cNvPr>
          <p:cNvSpPr txBox="1"/>
          <p:nvPr/>
        </p:nvSpPr>
        <p:spPr>
          <a:xfrm>
            <a:off x="1402179" y="3251199"/>
            <a:ext cx="8733080" cy="646331"/>
          </a:xfrm>
          <a:prstGeom prst="rect">
            <a:avLst/>
          </a:prstGeom>
          <a:noFill/>
        </p:spPr>
        <p:txBody>
          <a:bodyPr wrap="square" rtlCol="0">
            <a:spAutoFit/>
          </a:bodyPr>
          <a:lstStyle/>
          <a:p>
            <a:pPr marL="12700">
              <a:spcBef>
                <a:spcPts val="840"/>
              </a:spcBef>
              <a:spcAft>
                <a:spcPts val="1200"/>
              </a:spcAft>
              <a:tabLst>
                <a:tab pos="388620" algn="l"/>
                <a:tab pos="389255" algn="l"/>
              </a:tabLst>
            </a:pPr>
            <a:r>
              <a:rPr lang="zh-CN" altLang="en-US" sz="3600" b="1" dirty="0">
                <a:solidFill>
                  <a:schemeClr val="tx1">
                    <a:lumMod val="75000"/>
                    <a:lumOff val="25000"/>
                  </a:schemeClr>
                </a:solidFill>
                <a:latin typeface="华文中宋" panose="02010600040101010101" pitchFamily="2" charset="-122"/>
                <a:ea typeface="华文中宋" panose="02010600040101010101" pitchFamily="2" charset="-122"/>
              </a:rPr>
              <a:t>著作权法作品类型概念之辨析</a:t>
            </a:r>
            <a:endParaRPr lang="en-US" altLang="zh-CN" sz="3600" b="1" dirty="0">
              <a:solidFill>
                <a:schemeClr val="tx1">
                  <a:lumMod val="75000"/>
                  <a:lumOff val="25000"/>
                </a:schemeClr>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xmlns="" val="1911835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graphicFrame>
        <p:nvGraphicFramePr>
          <p:cNvPr id="7" name="表格 6"/>
          <p:cNvGraphicFramePr>
            <a:graphicFrameLocks noGrp="1"/>
          </p:cNvGraphicFramePr>
          <p:nvPr>
            <p:extLst>
              <p:ext uri="{D42A27DB-BD31-4B8C-83A1-F6EECF244321}">
                <p14:modId xmlns:p14="http://schemas.microsoft.com/office/powerpoint/2010/main" xmlns="" val="3046338047"/>
              </p:ext>
            </p:extLst>
          </p:nvPr>
        </p:nvGraphicFramePr>
        <p:xfrm>
          <a:off x="790025" y="2108200"/>
          <a:ext cx="9359596" cy="4500244"/>
        </p:xfrm>
        <a:graphic>
          <a:graphicData uri="http://schemas.openxmlformats.org/drawingml/2006/table">
            <a:tbl>
              <a:tblPr firstRow="1" bandRow="1">
                <a:tableStyleId>{93296810-A885-4BE3-A3E7-6D5BEEA58F35}</a:tableStyleId>
              </a:tblPr>
              <a:tblGrid>
                <a:gridCol w="899075"/>
                <a:gridCol w="4378144"/>
                <a:gridCol w="4082377"/>
              </a:tblGrid>
              <a:tr h="838200">
                <a:tc rowSpan="2">
                  <a:txBody>
                    <a:bodyPr/>
                    <a:lstStyle/>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endParaRPr lang="en-US" altLang="zh-CN" sz="1600" b="1" dirty="0" smtClean="0">
                        <a:solidFill>
                          <a:schemeClr val="tx1">
                            <a:lumMod val="65000"/>
                            <a:lumOff val="35000"/>
                          </a:schemeClr>
                        </a:solidFill>
                      </a:endParaRPr>
                    </a:p>
                    <a:p>
                      <a:pPr algn="ctr"/>
                      <a:r>
                        <a:rPr lang="zh-CN" altLang="en-US" sz="1600" b="1" dirty="0" smtClean="0">
                          <a:solidFill>
                            <a:schemeClr val="tx1">
                              <a:lumMod val="65000"/>
                              <a:lumOff val="35000"/>
                            </a:schemeClr>
                          </a:solidFill>
                        </a:rPr>
                        <a:t>著作权</a:t>
                      </a:r>
                      <a:endParaRPr lang="zh-CN" altLang="en-US" sz="1600" b="1" dirty="0">
                        <a:solidFill>
                          <a:schemeClr val="tx1">
                            <a:lumMod val="65000"/>
                            <a:lumOff val="35000"/>
                          </a:schemeClr>
                        </a:solidFill>
                      </a:endParaRPr>
                    </a:p>
                  </a:txBody>
                  <a:tcPr/>
                </a:tc>
                <a:tc>
                  <a:txBody>
                    <a:bodyPr/>
                    <a:lstStyle/>
                    <a:p>
                      <a:pPr algn="ctr"/>
                      <a:r>
                        <a:rPr lang="zh-CN" altLang="en-US" sz="1600" dirty="0" smtClean="0">
                          <a:solidFill>
                            <a:schemeClr val="tx1">
                              <a:lumMod val="65000"/>
                              <a:lumOff val="35000"/>
                            </a:schemeClr>
                          </a:solidFill>
                        </a:rPr>
                        <a:t>人身权</a:t>
                      </a:r>
                      <a:endParaRPr lang="zh-CN" altLang="en-US" sz="1600" dirty="0">
                        <a:solidFill>
                          <a:schemeClr val="tx1">
                            <a:lumMod val="65000"/>
                            <a:lumOff val="35000"/>
                          </a:schemeClr>
                        </a:solidFill>
                      </a:endParaRPr>
                    </a:p>
                  </a:txBody>
                  <a:tcPr anchor="ctr"/>
                </a:tc>
                <a:tc>
                  <a:txBody>
                    <a:bodyPr/>
                    <a:lstStyle/>
                    <a:p>
                      <a:pPr algn="ctr"/>
                      <a:r>
                        <a:rPr lang="zh-CN" altLang="en-US" sz="1600" dirty="0" smtClean="0">
                          <a:solidFill>
                            <a:schemeClr val="tx1">
                              <a:lumMod val="65000"/>
                              <a:lumOff val="35000"/>
                            </a:schemeClr>
                          </a:solidFill>
                        </a:rPr>
                        <a:t>财产权</a:t>
                      </a:r>
                      <a:endParaRPr lang="zh-CN" altLang="en-US" sz="1600" dirty="0">
                        <a:solidFill>
                          <a:schemeClr val="tx1">
                            <a:lumMod val="65000"/>
                            <a:lumOff val="35000"/>
                          </a:schemeClr>
                        </a:solidFill>
                      </a:endParaRPr>
                    </a:p>
                  </a:txBody>
                  <a:tcPr anchor="ctr"/>
                </a:tc>
              </a:tr>
              <a:tr h="3662044">
                <a:tc vMerge="1">
                  <a:txBody>
                    <a:bodyPr/>
                    <a:lstStyle/>
                    <a:p>
                      <a:pPr algn="ctr"/>
                      <a:endParaRPr lang="zh-CN" altLang="en-US" sz="1600" b="1" dirty="0">
                        <a:solidFill>
                          <a:schemeClr val="tx1">
                            <a:lumMod val="75000"/>
                            <a:lumOff val="25000"/>
                          </a:schemeClr>
                        </a:solidFill>
                      </a:endParaRPr>
                    </a:p>
                  </a:txBody>
                  <a:tcPr anchor="ctr"/>
                </a:tc>
                <a:tc>
                  <a:txBody>
                    <a:bodyPr/>
                    <a:lstStyle/>
                    <a:p>
                      <a:pPr algn="ctr">
                        <a:lnSpc>
                          <a:spcPct val="150000"/>
                        </a:lnSpc>
                      </a:pPr>
                      <a:r>
                        <a:rPr lang="zh-CN" altLang="en-US" sz="2000" dirty="0" smtClean="0">
                          <a:solidFill>
                            <a:schemeClr val="tx1">
                              <a:lumMod val="65000"/>
                              <a:lumOff val="35000"/>
                            </a:schemeClr>
                          </a:solidFill>
                        </a:rPr>
                        <a:t>署名权</a:t>
                      </a:r>
                      <a:endParaRPr lang="en-US" altLang="zh-CN" sz="2000" dirty="0" smtClean="0">
                        <a:solidFill>
                          <a:schemeClr val="tx1">
                            <a:lumMod val="65000"/>
                            <a:lumOff val="35000"/>
                          </a:schemeClr>
                        </a:solidFill>
                      </a:endParaRPr>
                    </a:p>
                    <a:p>
                      <a:pPr algn="ctr">
                        <a:lnSpc>
                          <a:spcPct val="150000"/>
                        </a:lnSpc>
                      </a:pPr>
                      <a:r>
                        <a:rPr lang="zh-CN" altLang="en-US" sz="2000" dirty="0" smtClean="0">
                          <a:solidFill>
                            <a:schemeClr val="tx1">
                              <a:lumMod val="65000"/>
                              <a:lumOff val="35000"/>
                            </a:schemeClr>
                          </a:solidFill>
                        </a:rPr>
                        <a:t>发表权</a:t>
                      </a:r>
                      <a:endParaRPr lang="en-US" altLang="zh-CN" sz="2000" dirty="0" smtClean="0">
                        <a:solidFill>
                          <a:schemeClr val="tx1">
                            <a:lumMod val="65000"/>
                            <a:lumOff val="35000"/>
                          </a:schemeClr>
                        </a:solidFill>
                      </a:endParaRPr>
                    </a:p>
                    <a:p>
                      <a:pPr algn="ctr">
                        <a:lnSpc>
                          <a:spcPct val="150000"/>
                        </a:lnSpc>
                      </a:pPr>
                      <a:r>
                        <a:rPr lang="zh-CN" altLang="en-US" sz="2000" dirty="0" smtClean="0">
                          <a:solidFill>
                            <a:schemeClr val="tx1">
                              <a:lumMod val="65000"/>
                              <a:lumOff val="35000"/>
                            </a:schemeClr>
                          </a:solidFill>
                        </a:rPr>
                        <a:t>修改权</a:t>
                      </a:r>
                      <a:endParaRPr lang="en-US" altLang="zh-CN" sz="2000" dirty="0" smtClean="0">
                        <a:solidFill>
                          <a:schemeClr val="tx1">
                            <a:lumMod val="65000"/>
                            <a:lumOff val="35000"/>
                          </a:schemeClr>
                        </a:solidFill>
                      </a:endParaRPr>
                    </a:p>
                    <a:p>
                      <a:pPr algn="ctr">
                        <a:lnSpc>
                          <a:spcPct val="150000"/>
                        </a:lnSpc>
                      </a:pPr>
                      <a:r>
                        <a:rPr lang="zh-CN" altLang="en-US" sz="2000" dirty="0" smtClean="0">
                          <a:solidFill>
                            <a:schemeClr val="tx1">
                              <a:lumMod val="65000"/>
                              <a:lumOff val="35000"/>
                            </a:schemeClr>
                          </a:solidFill>
                        </a:rPr>
                        <a:t>保护作品完整权</a:t>
                      </a:r>
                      <a:endParaRPr lang="en-US" altLang="zh-CN" sz="2000" dirty="0">
                        <a:solidFill>
                          <a:schemeClr val="tx1">
                            <a:lumMod val="65000"/>
                            <a:lumOff val="35000"/>
                          </a:schemeClr>
                        </a:solidFill>
                      </a:endParaRPr>
                    </a:p>
                  </a:txBody>
                  <a:tcPr anchor="ctr"/>
                </a:tc>
                <a:tc>
                  <a:txBody>
                    <a:bodyPr/>
                    <a:lstStyle/>
                    <a:p>
                      <a:pPr algn="ctr"/>
                      <a:r>
                        <a:rPr lang="zh-CN" altLang="en-US" sz="1800" b="0" i="0" dirty="0" smtClean="0">
                          <a:solidFill>
                            <a:schemeClr val="tx1">
                              <a:lumMod val="65000"/>
                              <a:lumOff val="35000"/>
                            </a:schemeClr>
                          </a:solidFill>
                          <a:effectLst/>
                          <a:latin typeface="+mn-lt"/>
                          <a:ea typeface="+mn-ea"/>
                          <a:cs typeface="+mn-cs"/>
                        </a:rPr>
                        <a:t>复制权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发行权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出租权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表演权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展览权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放映权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广播权</a:t>
                      </a:r>
                      <a:r>
                        <a:rPr lang="en-US" altLang="zh-CN" sz="1800" b="0" i="0" dirty="0" smtClean="0">
                          <a:solidFill>
                            <a:schemeClr val="tx1">
                              <a:lumMod val="65000"/>
                              <a:lumOff val="35000"/>
                            </a:schemeClr>
                          </a:solidFill>
                          <a:effectLst/>
                          <a:latin typeface="+mn-lt"/>
                          <a:ea typeface="+mn-ea"/>
                          <a:cs typeface="+mn-cs"/>
                        </a:rPr>
                        <a:t/>
                      </a:r>
                      <a:br>
                        <a:rPr lang="en-US" altLang="zh-CN" sz="1800" b="0" i="0" dirty="0" smtClean="0">
                          <a:solidFill>
                            <a:schemeClr val="tx1">
                              <a:lumMod val="65000"/>
                              <a:lumOff val="35000"/>
                            </a:schemeClr>
                          </a:solidFill>
                          <a:effectLst/>
                          <a:latin typeface="+mn-lt"/>
                          <a:ea typeface="+mn-ea"/>
                          <a:cs typeface="+mn-cs"/>
                        </a:rPr>
                      </a:br>
                      <a:r>
                        <a:rPr lang="zh-CN" altLang="en-US" sz="1800" b="0" i="0" dirty="0" smtClean="0">
                          <a:solidFill>
                            <a:schemeClr val="tx1">
                              <a:lumMod val="65000"/>
                              <a:lumOff val="35000"/>
                            </a:schemeClr>
                          </a:solidFill>
                          <a:effectLst/>
                          <a:latin typeface="+mn-lt"/>
                          <a:ea typeface="+mn-ea"/>
                          <a:cs typeface="+mn-cs"/>
                        </a:rPr>
                        <a:t>信息网络传播权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改编权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翻译权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摄制权</a:t>
                      </a:r>
                      <a:endParaRPr lang="en-US" altLang="zh-CN" sz="1800" b="0" i="0" dirty="0" smtClean="0">
                        <a:solidFill>
                          <a:schemeClr val="tx1">
                            <a:lumMod val="65000"/>
                            <a:lumOff val="35000"/>
                          </a:schemeClr>
                        </a:solidFill>
                        <a:effectLst/>
                        <a:latin typeface="+mn-lt"/>
                        <a:ea typeface="+mn-ea"/>
                        <a:cs typeface="+mn-cs"/>
                      </a:endParaRPr>
                    </a:p>
                    <a:p>
                      <a:pPr algn="ctr"/>
                      <a:r>
                        <a:rPr lang="zh-CN" altLang="en-US" sz="1800" b="0" i="0" dirty="0" smtClean="0">
                          <a:solidFill>
                            <a:schemeClr val="tx1">
                              <a:lumMod val="65000"/>
                              <a:lumOff val="35000"/>
                            </a:schemeClr>
                          </a:solidFill>
                          <a:effectLst/>
                          <a:latin typeface="+mn-lt"/>
                          <a:ea typeface="+mn-ea"/>
                          <a:cs typeface="+mn-cs"/>
                        </a:rPr>
                        <a:t>等等</a:t>
                      </a:r>
                      <a:endParaRPr lang="en-US" altLang="zh-CN" sz="1800" b="0" i="0" dirty="0" smtClean="0">
                        <a:solidFill>
                          <a:schemeClr val="tx1">
                            <a:lumMod val="65000"/>
                            <a:lumOff val="35000"/>
                          </a:schemeClr>
                        </a:solidFill>
                        <a:effectLst/>
                        <a:latin typeface="+mn-lt"/>
                        <a:ea typeface="+mn-ea"/>
                        <a:cs typeface="+mn-cs"/>
                      </a:endParaRPr>
                    </a:p>
                  </a:txBody>
                  <a:tcPr anchor="ctr"/>
                </a:tc>
              </a:tr>
            </a:tbl>
          </a:graphicData>
        </a:graphic>
      </p:graphicFrame>
    </p:spTree>
    <p:extLst>
      <p:ext uri="{BB962C8B-B14F-4D97-AF65-F5344CB8AC3E}">
        <p14:creationId xmlns:p14="http://schemas.microsoft.com/office/powerpoint/2010/main" xmlns="" val="1131075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高校相关的常见作品</a:t>
                </a:r>
                <a:endPar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9" name="内容占位符 9">
            <a:extLst>
              <a:ext uri="{FF2B5EF4-FFF2-40B4-BE49-F238E27FC236}">
                <a16:creationId xmlns:a16="http://schemas.microsoft.com/office/drawing/2014/main" xmlns="" id="{5AB77CC8-524F-4D43-BDB9-B78B06EBDAC6}"/>
              </a:ext>
            </a:extLst>
          </p:cNvPr>
          <p:cNvSpPr txBox="1">
            <a:spLocks/>
          </p:cNvSpPr>
          <p:nvPr/>
        </p:nvSpPr>
        <p:spPr>
          <a:xfrm>
            <a:off x="7936179" y="3686519"/>
            <a:ext cx="2044700" cy="984885"/>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Aft>
                <a:spcPts val="1200"/>
              </a:spcAft>
            </a:pPr>
            <a:r>
              <a:rPr lang="zh-CN" altLang="en-US" sz="2400" b="1" kern="0" dirty="0" smtClean="0">
                <a:solidFill>
                  <a:schemeClr val="tx1">
                    <a:lumMod val="65000"/>
                    <a:lumOff val="35000"/>
                  </a:schemeClr>
                </a:solidFill>
              </a:rPr>
              <a:t>职务作品？</a:t>
            </a:r>
            <a:endParaRPr lang="en-US" altLang="zh-CN" sz="2400" b="1" kern="0" dirty="0" smtClean="0">
              <a:solidFill>
                <a:schemeClr val="tx1">
                  <a:lumMod val="65000"/>
                  <a:lumOff val="35000"/>
                </a:schemeClr>
              </a:solidFill>
            </a:endParaRPr>
          </a:p>
          <a:p>
            <a:pPr>
              <a:spcAft>
                <a:spcPts val="1200"/>
              </a:spcAft>
            </a:pPr>
            <a:r>
              <a:rPr lang="zh-CN" altLang="en-US" sz="2400" b="1" kern="0" dirty="0" smtClean="0">
                <a:solidFill>
                  <a:schemeClr val="tx1">
                    <a:lumMod val="65000"/>
                    <a:lumOff val="35000"/>
                  </a:schemeClr>
                </a:solidFill>
              </a:rPr>
              <a:t>法人作品？</a:t>
            </a:r>
            <a:endParaRPr lang="en-US" altLang="zh-CN" sz="2400" b="1" kern="0" dirty="0" smtClean="0">
              <a:solidFill>
                <a:schemeClr val="tx1">
                  <a:lumMod val="65000"/>
                  <a:lumOff val="35000"/>
                </a:schemeClr>
              </a:solidFill>
            </a:endParaRPr>
          </a:p>
          <a:p>
            <a:pPr>
              <a:spcAft>
                <a:spcPts val="1200"/>
              </a:spcAft>
            </a:pPr>
            <a:r>
              <a:rPr lang="zh-CN" altLang="en-US" sz="2400" b="1" kern="0" dirty="0" smtClean="0">
                <a:solidFill>
                  <a:schemeClr val="tx1">
                    <a:lumMod val="65000"/>
                    <a:lumOff val="35000"/>
                  </a:schemeClr>
                </a:solidFill>
              </a:rPr>
              <a:t>委托作品？</a:t>
            </a:r>
            <a:endParaRPr lang="en-US" altLang="zh-CN" sz="2400" b="1" kern="0" dirty="0" smtClean="0">
              <a:solidFill>
                <a:schemeClr val="tx1">
                  <a:lumMod val="65000"/>
                  <a:lumOff val="35000"/>
                </a:schemeClr>
              </a:solidFill>
            </a:endParaRPr>
          </a:p>
          <a:p>
            <a:pPr>
              <a:spcAft>
                <a:spcPts val="1200"/>
              </a:spcAft>
            </a:pPr>
            <a:r>
              <a:rPr lang="zh-CN" altLang="en-US" sz="2400" b="1" kern="0" dirty="0" smtClean="0">
                <a:solidFill>
                  <a:schemeClr val="tx1">
                    <a:lumMod val="65000"/>
                    <a:lumOff val="35000"/>
                  </a:schemeClr>
                </a:solidFill>
              </a:rPr>
              <a:t>个人作品？</a:t>
            </a:r>
            <a:endParaRPr lang="en-US" altLang="zh-CN" sz="2400" b="1" kern="0" dirty="0">
              <a:solidFill>
                <a:schemeClr val="tx1">
                  <a:lumMod val="65000"/>
                  <a:lumOff val="35000"/>
                </a:schemeClr>
              </a:solidFill>
            </a:endParaRPr>
          </a:p>
        </p:txBody>
      </p:sp>
      <p:graphicFrame>
        <p:nvGraphicFramePr>
          <p:cNvPr id="11" name="图示 10">
            <a:extLst>
              <a:ext uri="{FF2B5EF4-FFF2-40B4-BE49-F238E27FC236}">
                <a16:creationId xmlns:a16="http://schemas.microsoft.com/office/drawing/2014/main" xmlns="" id="{0B5F1CB7-981B-9C4F-BDED-0642C6F73104}"/>
              </a:ext>
            </a:extLst>
          </p:cNvPr>
          <p:cNvGraphicFramePr/>
          <p:nvPr>
            <p:extLst>
              <p:ext uri="{D42A27DB-BD31-4B8C-83A1-F6EECF244321}">
                <p14:modId xmlns:p14="http://schemas.microsoft.com/office/powerpoint/2010/main" xmlns="" val="1003254962"/>
              </p:ext>
            </p:extLst>
          </p:nvPr>
        </p:nvGraphicFramePr>
        <p:xfrm>
          <a:off x="1917700" y="3132620"/>
          <a:ext cx="4040728" cy="3165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矩形 11">
            <a:extLst>
              <a:ext uri="{FF2B5EF4-FFF2-40B4-BE49-F238E27FC236}">
                <a16:creationId xmlns:a16="http://schemas.microsoft.com/office/drawing/2014/main" xmlns="" id="{AD9F8DEE-BEC7-5F40-83B3-4D8302D32D63}"/>
              </a:ext>
            </a:extLst>
          </p:cNvPr>
          <p:cNvSpPr/>
          <p:nvPr/>
        </p:nvSpPr>
        <p:spPr>
          <a:xfrm>
            <a:off x="1155700" y="2815641"/>
            <a:ext cx="610114" cy="3798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spcAft>
                <a:spcPts val="600"/>
              </a:spcAft>
            </a:pPr>
            <a:r>
              <a:rPr kumimoji="1" lang="zh-CN" altLang="en-US" sz="2800" b="1" dirty="0">
                <a:solidFill>
                  <a:schemeClr val="tx1">
                    <a:lumMod val="65000"/>
                    <a:lumOff val="35000"/>
                  </a:schemeClr>
                </a:solidFill>
              </a:rPr>
              <a:t>常</a:t>
            </a:r>
            <a:endParaRPr kumimoji="1" lang="en-US" altLang="zh-CN" sz="2800" b="1" dirty="0">
              <a:solidFill>
                <a:schemeClr val="tx1">
                  <a:lumMod val="65000"/>
                  <a:lumOff val="35000"/>
                </a:schemeClr>
              </a:solidFill>
            </a:endParaRPr>
          </a:p>
          <a:p>
            <a:pPr algn="ctr">
              <a:spcAft>
                <a:spcPts val="600"/>
              </a:spcAft>
            </a:pPr>
            <a:r>
              <a:rPr kumimoji="1" lang="zh-CN" altLang="en-US" sz="2800" b="1" dirty="0">
                <a:solidFill>
                  <a:schemeClr val="tx1">
                    <a:lumMod val="65000"/>
                    <a:lumOff val="35000"/>
                  </a:schemeClr>
                </a:solidFill>
              </a:rPr>
              <a:t>见</a:t>
            </a:r>
            <a:endParaRPr kumimoji="1" lang="en-US" altLang="zh-CN" sz="2800" b="1" dirty="0">
              <a:solidFill>
                <a:schemeClr val="tx1">
                  <a:lumMod val="65000"/>
                  <a:lumOff val="35000"/>
                </a:schemeClr>
              </a:solidFill>
            </a:endParaRPr>
          </a:p>
          <a:p>
            <a:pPr algn="ctr">
              <a:spcAft>
                <a:spcPts val="600"/>
              </a:spcAft>
            </a:pPr>
            <a:r>
              <a:rPr kumimoji="1" lang="zh-CN" altLang="en-US" sz="2800" b="1" dirty="0">
                <a:solidFill>
                  <a:schemeClr val="tx1">
                    <a:lumMod val="65000"/>
                    <a:lumOff val="35000"/>
                  </a:schemeClr>
                </a:solidFill>
              </a:rPr>
              <a:t>作</a:t>
            </a:r>
            <a:endParaRPr kumimoji="1" lang="en-US" altLang="zh-CN" sz="2800" b="1" dirty="0">
              <a:solidFill>
                <a:schemeClr val="tx1">
                  <a:lumMod val="65000"/>
                  <a:lumOff val="35000"/>
                </a:schemeClr>
              </a:solidFill>
            </a:endParaRPr>
          </a:p>
          <a:p>
            <a:pPr algn="ctr">
              <a:spcAft>
                <a:spcPts val="600"/>
              </a:spcAft>
            </a:pPr>
            <a:r>
              <a:rPr kumimoji="1" lang="zh-CN" altLang="en-US" sz="2800" b="1" dirty="0">
                <a:solidFill>
                  <a:schemeClr val="tx1">
                    <a:lumMod val="65000"/>
                    <a:lumOff val="35000"/>
                  </a:schemeClr>
                </a:solidFill>
              </a:rPr>
              <a:t>品</a:t>
            </a:r>
            <a:endParaRPr kumimoji="1" lang="zh-CN" altLang="en-US" sz="2800" dirty="0">
              <a:solidFill>
                <a:schemeClr val="tx1">
                  <a:lumMod val="65000"/>
                  <a:lumOff val="35000"/>
                </a:schemeClr>
              </a:solidFill>
            </a:endParaRPr>
          </a:p>
        </p:txBody>
      </p:sp>
      <p:sp>
        <p:nvSpPr>
          <p:cNvPr id="14" name="右箭头 13">
            <a:extLst>
              <a:ext uri="{FF2B5EF4-FFF2-40B4-BE49-F238E27FC236}">
                <a16:creationId xmlns:a16="http://schemas.microsoft.com/office/drawing/2014/main" xmlns="" id="{601E57BF-ADDC-FE4C-9FC1-C0D38CFDF882}"/>
              </a:ext>
            </a:extLst>
          </p:cNvPr>
          <p:cNvSpPr/>
          <p:nvPr/>
        </p:nvSpPr>
        <p:spPr>
          <a:xfrm>
            <a:off x="6337300" y="4252727"/>
            <a:ext cx="1295400" cy="5495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xmlns="" val="1599798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604800" y="2278800"/>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职务作品、委托作品和法人作品</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000" b="1"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endParaRPr>
          </a:p>
        </p:txBody>
      </p:sp>
      <p:graphicFrame>
        <p:nvGraphicFramePr>
          <p:cNvPr id="12" name="表格 11">
            <a:extLst>
              <a:ext uri="{FF2B5EF4-FFF2-40B4-BE49-F238E27FC236}">
                <a16:creationId xmlns:a16="http://schemas.microsoft.com/office/drawing/2014/main" xmlns="" id="{E685C935-63D4-364F-95B6-05669DEF70C8}"/>
              </a:ext>
            </a:extLst>
          </p:cNvPr>
          <p:cNvGraphicFramePr>
            <a:graphicFrameLocks noGrp="1"/>
          </p:cNvGraphicFramePr>
          <p:nvPr>
            <p:extLst>
              <p:ext uri="{D42A27DB-BD31-4B8C-83A1-F6EECF244321}">
                <p14:modId xmlns:p14="http://schemas.microsoft.com/office/powerpoint/2010/main" xmlns="" val="1877844207"/>
              </p:ext>
            </p:extLst>
          </p:nvPr>
        </p:nvGraphicFramePr>
        <p:xfrm>
          <a:off x="408783" y="2946400"/>
          <a:ext cx="10058400" cy="3627120"/>
        </p:xfrm>
        <a:graphic>
          <a:graphicData uri="http://schemas.openxmlformats.org/drawingml/2006/table">
            <a:tbl>
              <a:tblPr firstRow="1" bandRow="1">
                <a:tableStyleId>{93296810-A885-4BE3-A3E7-6D5BEEA58F35}</a:tableStyleId>
              </a:tblPr>
              <a:tblGrid>
                <a:gridCol w="756613">
                  <a:extLst>
                    <a:ext uri="{9D8B030D-6E8A-4147-A177-3AD203B41FA5}">
                      <a16:colId xmlns:a16="http://schemas.microsoft.com/office/drawing/2014/main" xmlns="" val="2797539574"/>
                    </a:ext>
                  </a:extLst>
                </a:gridCol>
                <a:gridCol w="3281987">
                  <a:extLst>
                    <a:ext uri="{9D8B030D-6E8A-4147-A177-3AD203B41FA5}">
                      <a16:colId xmlns:a16="http://schemas.microsoft.com/office/drawing/2014/main" xmlns="" val="2679758443"/>
                    </a:ext>
                  </a:extLst>
                </a:gridCol>
                <a:gridCol w="3124200">
                  <a:extLst>
                    <a:ext uri="{9D8B030D-6E8A-4147-A177-3AD203B41FA5}">
                      <a16:colId xmlns:a16="http://schemas.microsoft.com/office/drawing/2014/main" xmlns="" val="3891804264"/>
                    </a:ext>
                  </a:extLst>
                </a:gridCol>
                <a:gridCol w="2895600">
                  <a:extLst>
                    <a:ext uri="{9D8B030D-6E8A-4147-A177-3AD203B41FA5}">
                      <a16:colId xmlns:a16="http://schemas.microsoft.com/office/drawing/2014/main" xmlns="" val="387275417"/>
                    </a:ext>
                  </a:extLst>
                </a:gridCol>
              </a:tblGrid>
              <a:tr h="685800">
                <a:tc>
                  <a:txBody>
                    <a:bodyPr/>
                    <a:lstStyle/>
                    <a:p>
                      <a:endParaRPr lang="zh-CN" altLang="en-US" dirty="0"/>
                    </a:p>
                  </a:txBody>
                  <a:tcPr/>
                </a:tc>
                <a:tc>
                  <a:txBody>
                    <a:bodyPr/>
                    <a:lstStyle/>
                    <a:p>
                      <a:pPr algn="ctr"/>
                      <a:r>
                        <a:rPr lang="zh-CN" altLang="en-US" sz="1600" b="1" spc="-15" dirty="0">
                          <a:solidFill>
                            <a:schemeClr val="tx1">
                              <a:lumMod val="65000"/>
                              <a:lumOff val="35000"/>
                            </a:schemeClr>
                          </a:solidFill>
                          <a:latin typeface="Arial" panose="020B0604020202020204" pitchFamily="34" charset="0"/>
                          <a:ea typeface="SimSun" panose="02010600030101010101" pitchFamily="2" charset="-122"/>
                          <a:cs typeface="Times New Roman" panose="02020603050405020304" pitchFamily="18" charset="0"/>
                        </a:rPr>
                        <a:t>职务作品</a:t>
                      </a:r>
                      <a:endParaRPr lang="zh-CN" altLang="en-US" sz="1600" dirty="0">
                        <a:solidFill>
                          <a:schemeClr val="tx1">
                            <a:lumMod val="65000"/>
                            <a:lumOff val="35000"/>
                          </a:schemeClr>
                        </a:solidFill>
                      </a:endParaRPr>
                    </a:p>
                  </a:txBody>
                  <a:tcPr anchor="ctr"/>
                </a:tc>
                <a:tc>
                  <a:txBody>
                    <a:bodyPr/>
                    <a:lstStyle/>
                    <a:p>
                      <a:pPr algn="ctr"/>
                      <a:r>
                        <a:rPr lang="zh-CN" altLang="en-US" sz="1600" b="1" spc="-15" dirty="0">
                          <a:solidFill>
                            <a:schemeClr val="tx1">
                              <a:lumMod val="65000"/>
                              <a:lumOff val="35000"/>
                            </a:schemeClr>
                          </a:solidFill>
                          <a:latin typeface="Arial" panose="020B0604020202020204" pitchFamily="34" charset="0"/>
                          <a:ea typeface="SimSun" panose="02010600030101010101" pitchFamily="2" charset="-122"/>
                          <a:cs typeface="Times New Roman" panose="02020603050405020304" pitchFamily="18" charset="0"/>
                        </a:rPr>
                        <a:t>委托作品</a:t>
                      </a:r>
                      <a:endParaRPr lang="zh-CN" altLang="en-US" sz="1600" dirty="0">
                        <a:solidFill>
                          <a:schemeClr val="tx1">
                            <a:lumMod val="65000"/>
                            <a:lumOff val="35000"/>
                          </a:schemeClr>
                        </a:solidFill>
                      </a:endParaRPr>
                    </a:p>
                  </a:txBody>
                  <a:tcPr anchor="ctr"/>
                </a:tc>
                <a:tc>
                  <a:txBody>
                    <a:bodyPr/>
                    <a:lstStyle/>
                    <a:p>
                      <a:pPr algn="ctr"/>
                      <a:r>
                        <a:rPr lang="zh-CN" altLang="en-US" sz="1600" b="1" spc="-15" dirty="0">
                          <a:solidFill>
                            <a:schemeClr val="tx1">
                              <a:lumMod val="65000"/>
                              <a:lumOff val="35000"/>
                            </a:schemeClr>
                          </a:solidFill>
                          <a:latin typeface="Arial" panose="020B0604020202020204" pitchFamily="34" charset="0"/>
                          <a:ea typeface="SimSun" panose="02010600030101010101" pitchFamily="2" charset="-122"/>
                          <a:cs typeface="Times New Roman" panose="02020603050405020304" pitchFamily="18" charset="0"/>
                        </a:rPr>
                        <a:t>法人作品</a:t>
                      </a:r>
                      <a:endParaRPr lang="zh-CN" altLang="en-US" sz="1600" dirty="0">
                        <a:solidFill>
                          <a:schemeClr val="tx1">
                            <a:lumMod val="65000"/>
                            <a:lumOff val="35000"/>
                          </a:schemeClr>
                        </a:solidFill>
                      </a:endParaRPr>
                    </a:p>
                  </a:txBody>
                  <a:tcPr anchor="ctr"/>
                </a:tc>
                <a:extLst>
                  <a:ext uri="{0D108BD9-81ED-4DB2-BD59-A6C34878D82A}">
                    <a16:rowId xmlns:a16="http://schemas.microsoft.com/office/drawing/2014/main" xmlns="" val="3177787390"/>
                  </a:ext>
                </a:extLst>
              </a:tr>
              <a:tr h="701040">
                <a:tc>
                  <a:txBody>
                    <a:bodyPr/>
                    <a:lstStyle/>
                    <a:p>
                      <a:pPr algn="ctr"/>
                      <a:r>
                        <a:rPr lang="zh-CN" altLang="en-US" sz="1600" b="1" dirty="0">
                          <a:solidFill>
                            <a:schemeClr val="tx1">
                              <a:lumMod val="65000"/>
                              <a:lumOff val="35000"/>
                            </a:schemeClr>
                          </a:solidFill>
                        </a:rPr>
                        <a:t>定义</a:t>
                      </a:r>
                    </a:p>
                  </a:txBody>
                  <a:tcPr anchor="ctr"/>
                </a:tc>
                <a:tc>
                  <a:txBody>
                    <a:bodyPr/>
                    <a:lstStyle/>
                    <a:p>
                      <a:r>
                        <a:rPr lang="zh-CN" altLang="en-US" sz="1600" b="0" i="0" dirty="0">
                          <a:solidFill>
                            <a:schemeClr val="tx1">
                              <a:lumMod val="65000"/>
                              <a:lumOff val="35000"/>
                            </a:schemeClr>
                          </a:solidFill>
                          <a:effectLst/>
                          <a:latin typeface="+mn-lt"/>
                          <a:ea typeface="+mn-ea"/>
                          <a:cs typeface="+mn-cs"/>
                        </a:rPr>
                        <a:t>公民为</a:t>
                      </a:r>
                      <a:r>
                        <a:rPr lang="zh-CN" altLang="en-US" sz="1600" b="1" i="0" dirty="0">
                          <a:solidFill>
                            <a:schemeClr val="tx1">
                              <a:lumMod val="65000"/>
                              <a:lumOff val="35000"/>
                            </a:schemeClr>
                          </a:solidFill>
                          <a:effectLst/>
                          <a:latin typeface="+mn-lt"/>
                          <a:ea typeface="+mn-ea"/>
                          <a:cs typeface="+mn-cs"/>
                        </a:rPr>
                        <a:t>完成法人或者其他组织工作任务</a:t>
                      </a:r>
                      <a:r>
                        <a:rPr lang="zh-CN" altLang="en-US" sz="1600" b="0" i="0" dirty="0">
                          <a:solidFill>
                            <a:schemeClr val="tx1">
                              <a:lumMod val="65000"/>
                              <a:lumOff val="35000"/>
                            </a:schemeClr>
                          </a:solidFill>
                          <a:effectLst/>
                          <a:latin typeface="+mn-lt"/>
                          <a:ea typeface="+mn-ea"/>
                          <a:cs typeface="+mn-cs"/>
                        </a:rPr>
                        <a:t>所创作的作品是职务作品</a:t>
                      </a:r>
                      <a:endParaRPr lang="zh-CN" altLang="en-US" sz="1600" dirty="0">
                        <a:solidFill>
                          <a:schemeClr val="tx1">
                            <a:lumMod val="65000"/>
                            <a:lumOff val="35000"/>
                          </a:schemeClr>
                        </a:solidFill>
                      </a:endParaRPr>
                    </a:p>
                  </a:txBody>
                  <a:tcPr anchor="ctr"/>
                </a:tc>
                <a:tc>
                  <a:txBody>
                    <a:bodyPr/>
                    <a:lstStyle/>
                    <a:p>
                      <a:r>
                        <a:rPr lang="zh-CN" altLang="en-US" sz="1600" b="0" i="0" dirty="0">
                          <a:solidFill>
                            <a:schemeClr val="tx1">
                              <a:lumMod val="65000"/>
                              <a:lumOff val="35000"/>
                            </a:schemeClr>
                          </a:solidFill>
                          <a:effectLst/>
                          <a:latin typeface="+mn-lt"/>
                          <a:ea typeface="+mn-ea"/>
                          <a:cs typeface="+mn-cs"/>
                        </a:rPr>
                        <a:t>受</a:t>
                      </a:r>
                      <a:r>
                        <a:rPr lang="zh-CN" altLang="en-US" sz="1600" b="1" i="0" dirty="0">
                          <a:solidFill>
                            <a:schemeClr val="tx1">
                              <a:lumMod val="65000"/>
                              <a:lumOff val="35000"/>
                            </a:schemeClr>
                          </a:solidFill>
                          <a:effectLst/>
                          <a:latin typeface="+mn-lt"/>
                          <a:ea typeface="+mn-ea"/>
                          <a:cs typeface="+mn-cs"/>
                        </a:rPr>
                        <a:t>他人委托</a:t>
                      </a:r>
                      <a:r>
                        <a:rPr lang="zh-CN" altLang="en-US" sz="1600" b="0" i="0" dirty="0">
                          <a:solidFill>
                            <a:schemeClr val="tx1">
                              <a:lumMod val="65000"/>
                              <a:lumOff val="35000"/>
                            </a:schemeClr>
                          </a:solidFill>
                          <a:effectLst/>
                          <a:latin typeface="+mn-lt"/>
                          <a:ea typeface="+mn-ea"/>
                          <a:cs typeface="+mn-cs"/>
                        </a:rPr>
                        <a:t>而创作完成的作品，体现为</a:t>
                      </a:r>
                      <a:r>
                        <a:rPr lang="zh-CN" altLang="en-US" sz="1600" b="0" i="0" u="none" strike="noStrike" dirty="0">
                          <a:solidFill>
                            <a:schemeClr val="tx1">
                              <a:lumMod val="65000"/>
                              <a:lumOff val="35000"/>
                            </a:schemeClr>
                          </a:solidFill>
                          <a:effectLst/>
                          <a:latin typeface="+mn-lt"/>
                          <a:ea typeface="+mn-ea"/>
                          <a:cs typeface="+mn-cs"/>
                        </a:rPr>
                        <a:t>在民法的委托或者承揽关系下创作的作品。</a:t>
                      </a:r>
                      <a:endParaRPr lang="zh-CN" altLang="en-US" sz="1600" dirty="0">
                        <a:solidFill>
                          <a:schemeClr val="tx1">
                            <a:lumMod val="65000"/>
                            <a:lumOff val="35000"/>
                          </a:schemeClr>
                        </a:solidFill>
                      </a:endParaRPr>
                    </a:p>
                  </a:txBody>
                  <a:tcPr anchor="ctr"/>
                </a:tc>
                <a:tc>
                  <a:txBody>
                    <a:bodyPr/>
                    <a:lstStyle/>
                    <a:p>
                      <a:r>
                        <a:rPr lang="zh-CN" altLang="en-US" sz="1600" b="0" i="0" dirty="0">
                          <a:solidFill>
                            <a:schemeClr val="tx1">
                              <a:lumMod val="65000"/>
                              <a:lumOff val="35000"/>
                            </a:schemeClr>
                          </a:solidFill>
                          <a:effectLst/>
                          <a:latin typeface="+mn-lt"/>
                          <a:ea typeface="+mn-ea"/>
                          <a:cs typeface="+mn-cs"/>
                        </a:rPr>
                        <a:t>由法人</a:t>
                      </a:r>
                      <a:r>
                        <a:rPr lang="zh-CN" altLang="en-US" sz="1600" b="1" i="0" dirty="0">
                          <a:solidFill>
                            <a:schemeClr val="tx1">
                              <a:lumMod val="65000"/>
                              <a:lumOff val="35000"/>
                            </a:schemeClr>
                          </a:solidFill>
                          <a:effectLst/>
                          <a:latin typeface="+mn-lt"/>
                          <a:ea typeface="+mn-ea"/>
                          <a:cs typeface="+mn-cs"/>
                        </a:rPr>
                        <a:t>主持</a:t>
                      </a:r>
                      <a:r>
                        <a:rPr lang="zh-CN" altLang="en-US" sz="1600" b="0" i="0" dirty="0">
                          <a:solidFill>
                            <a:schemeClr val="tx1">
                              <a:lumMod val="65000"/>
                              <a:lumOff val="35000"/>
                            </a:schemeClr>
                          </a:solidFill>
                          <a:effectLst/>
                          <a:latin typeface="+mn-lt"/>
                          <a:ea typeface="+mn-ea"/>
                          <a:cs typeface="+mn-cs"/>
                        </a:rPr>
                        <a:t>，代表法人</a:t>
                      </a:r>
                      <a:r>
                        <a:rPr lang="zh-CN" altLang="en-US" sz="1600" b="1" i="0" dirty="0">
                          <a:solidFill>
                            <a:schemeClr val="tx1">
                              <a:lumMod val="65000"/>
                              <a:lumOff val="35000"/>
                            </a:schemeClr>
                          </a:solidFill>
                          <a:effectLst/>
                          <a:latin typeface="+mn-lt"/>
                          <a:ea typeface="+mn-ea"/>
                          <a:cs typeface="+mn-cs"/>
                        </a:rPr>
                        <a:t>意志创作</a:t>
                      </a:r>
                      <a:r>
                        <a:rPr lang="zh-CN" altLang="en-US" sz="1600" b="0" i="0" dirty="0">
                          <a:solidFill>
                            <a:schemeClr val="tx1">
                              <a:lumMod val="65000"/>
                              <a:lumOff val="35000"/>
                            </a:schemeClr>
                          </a:solidFill>
                          <a:effectLst/>
                          <a:latin typeface="+mn-lt"/>
                          <a:ea typeface="+mn-ea"/>
                          <a:cs typeface="+mn-cs"/>
                        </a:rPr>
                        <a:t>，并由法人</a:t>
                      </a:r>
                      <a:r>
                        <a:rPr lang="zh-CN" altLang="en-US" sz="1600" b="1" i="0" dirty="0">
                          <a:solidFill>
                            <a:schemeClr val="tx1">
                              <a:lumMod val="65000"/>
                              <a:lumOff val="35000"/>
                            </a:schemeClr>
                          </a:solidFill>
                          <a:effectLst/>
                          <a:latin typeface="+mn-lt"/>
                          <a:ea typeface="+mn-ea"/>
                          <a:cs typeface="+mn-cs"/>
                        </a:rPr>
                        <a:t>承担责任</a:t>
                      </a:r>
                      <a:r>
                        <a:rPr lang="zh-CN" altLang="en-US" sz="1600" b="0" i="0" dirty="0">
                          <a:solidFill>
                            <a:schemeClr val="tx1">
                              <a:lumMod val="65000"/>
                              <a:lumOff val="35000"/>
                            </a:schemeClr>
                          </a:solidFill>
                          <a:effectLst/>
                          <a:latin typeface="+mn-lt"/>
                          <a:ea typeface="+mn-ea"/>
                          <a:cs typeface="+mn-cs"/>
                        </a:rPr>
                        <a:t>的作品。</a:t>
                      </a:r>
                      <a:endParaRPr lang="zh-CN" altLang="en-US" sz="1600" dirty="0">
                        <a:solidFill>
                          <a:schemeClr val="tx1">
                            <a:lumMod val="65000"/>
                            <a:lumOff val="35000"/>
                          </a:schemeClr>
                        </a:solidFill>
                      </a:endParaRPr>
                    </a:p>
                  </a:txBody>
                  <a:tcPr anchor="ctr"/>
                </a:tc>
                <a:extLst>
                  <a:ext uri="{0D108BD9-81ED-4DB2-BD59-A6C34878D82A}">
                    <a16:rowId xmlns:a16="http://schemas.microsoft.com/office/drawing/2014/main" xmlns="" val="482979859"/>
                  </a:ext>
                </a:extLst>
              </a:tr>
              <a:tr h="716280">
                <a:tc rowSpan="2">
                  <a:txBody>
                    <a:bodyPr/>
                    <a:lstStyle/>
                    <a:p>
                      <a:pPr algn="ctr"/>
                      <a:r>
                        <a:rPr lang="zh-CN" altLang="en-US" sz="1600" b="1" dirty="0">
                          <a:solidFill>
                            <a:schemeClr val="tx1">
                              <a:lumMod val="65000"/>
                              <a:lumOff val="35000"/>
                            </a:schemeClr>
                          </a:solidFill>
                        </a:rPr>
                        <a:t>权属</a:t>
                      </a:r>
                    </a:p>
                  </a:txBody>
                  <a:tcPr anchor="ctr"/>
                </a:tc>
                <a:tc>
                  <a:txBody>
                    <a:bodyPr/>
                    <a:lstStyle/>
                    <a:p>
                      <a:pPr algn="ctr"/>
                      <a:r>
                        <a:rPr lang="zh-CN" altLang="en-US" sz="1600" dirty="0">
                          <a:solidFill>
                            <a:schemeClr val="tx1">
                              <a:lumMod val="65000"/>
                              <a:lumOff val="35000"/>
                            </a:schemeClr>
                          </a:solidFill>
                        </a:rPr>
                        <a:t>一般职务作品</a:t>
                      </a:r>
                      <a:endParaRPr lang="en-US" altLang="zh-CN" sz="1600" dirty="0">
                        <a:solidFill>
                          <a:schemeClr val="tx1">
                            <a:lumMod val="65000"/>
                            <a:lumOff val="35000"/>
                          </a:schemeClr>
                        </a:solidFill>
                      </a:endParaRPr>
                    </a:p>
                    <a:p>
                      <a:pPr algn="l"/>
                      <a:r>
                        <a:rPr lang="en-US" altLang="zh-CN" sz="1600" b="0" i="0" dirty="0">
                          <a:solidFill>
                            <a:schemeClr val="tx1">
                              <a:lumMod val="65000"/>
                              <a:lumOff val="35000"/>
                            </a:schemeClr>
                          </a:solidFill>
                          <a:effectLst/>
                          <a:latin typeface="+mn-lt"/>
                          <a:ea typeface="+mn-ea"/>
                          <a:cs typeface="+mn-cs"/>
                        </a:rPr>
                        <a:t>1.</a:t>
                      </a:r>
                      <a:r>
                        <a:rPr lang="zh-CN" altLang="en-US" sz="1600" b="0" i="0" dirty="0">
                          <a:solidFill>
                            <a:schemeClr val="tx1">
                              <a:lumMod val="65000"/>
                              <a:lumOff val="35000"/>
                            </a:schemeClr>
                          </a:solidFill>
                          <a:effectLst/>
                          <a:latin typeface="+mn-lt"/>
                          <a:ea typeface="+mn-ea"/>
                          <a:cs typeface="+mn-cs"/>
                        </a:rPr>
                        <a:t> 著作权归</a:t>
                      </a:r>
                      <a:r>
                        <a:rPr lang="zh-CN" altLang="en-US" sz="1600" b="1" i="0" dirty="0">
                          <a:solidFill>
                            <a:schemeClr val="tx1">
                              <a:lumMod val="65000"/>
                              <a:lumOff val="35000"/>
                            </a:schemeClr>
                          </a:solidFill>
                          <a:effectLst/>
                          <a:latin typeface="+mn-lt"/>
                          <a:ea typeface="+mn-ea"/>
                          <a:cs typeface="+mn-cs"/>
                        </a:rPr>
                        <a:t>作者享有</a:t>
                      </a:r>
                      <a:endParaRPr lang="en-US" altLang="zh-CN" sz="1600" b="1" i="0" dirty="0">
                        <a:solidFill>
                          <a:schemeClr val="tx1">
                            <a:lumMod val="65000"/>
                            <a:lumOff val="35000"/>
                          </a:schemeClr>
                        </a:solidFill>
                        <a:effectLst/>
                        <a:latin typeface="+mn-lt"/>
                        <a:ea typeface="+mn-ea"/>
                        <a:cs typeface="+mn-cs"/>
                      </a:endParaRPr>
                    </a:p>
                    <a:p>
                      <a:pPr algn="l"/>
                      <a:r>
                        <a:rPr lang="en-US" altLang="zh-CN" sz="1600" b="0" i="0" dirty="0">
                          <a:solidFill>
                            <a:schemeClr val="tx1">
                              <a:lumMod val="65000"/>
                              <a:lumOff val="35000"/>
                            </a:schemeClr>
                          </a:solidFill>
                          <a:effectLst/>
                          <a:latin typeface="+mn-lt"/>
                          <a:ea typeface="+mn-ea"/>
                          <a:cs typeface="+mn-cs"/>
                        </a:rPr>
                        <a:t>2.</a:t>
                      </a:r>
                      <a:r>
                        <a:rPr lang="zh-CN" altLang="en-US" sz="1600" b="0" i="0" dirty="0">
                          <a:solidFill>
                            <a:schemeClr val="tx1">
                              <a:lumMod val="65000"/>
                              <a:lumOff val="35000"/>
                            </a:schemeClr>
                          </a:solidFill>
                          <a:effectLst/>
                          <a:latin typeface="+mn-lt"/>
                          <a:ea typeface="+mn-ea"/>
                          <a:cs typeface="+mn-cs"/>
                        </a:rPr>
                        <a:t> 单位有权在业务范围内</a:t>
                      </a:r>
                      <a:r>
                        <a:rPr lang="zh-CN" altLang="en-US" sz="1600" b="1" i="0" dirty="0">
                          <a:solidFill>
                            <a:schemeClr val="tx1">
                              <a:lumMod val="65000"/>
                              <a:lumOff val="35000"/>
                            </a:schemeClr>
                          </a:solidFill>
                          <a:effectLst/>
                          <a:latin typeface="+mn-lt"/>
                          <a:ea typeface="+mn-ea"/>
                          <a:cs typeface="+mn-cs"/>
                        </a:rPr>
                        <a:t>优先使用该作品</a:t>
                      </a:r>
                      <a:r>
                        <a:rPr lang="zh-CN" altLang="en-US" sz="1600" b="0" i="0" dirty="0">
                          <a:solidFill>
                            <a:schemeClr val="tx1">
                              <a:lumMod val="65000"/>
                              <a:lumOff val="35000"/>
                            </a:schemeClr>
                          </a:solidFill>
                          <a:effectLst/>
                          <a:latin typeface="+mn-lt"/>
                          <a:ea typeface="+mn-ea"/>
                          <a:cs typeface="+mn-cs"/>
                        </a:rPr>
                        <a:t>。</a:t>
                      </a:r>
                      <a:endParaRPr lang="en-US" altLang="zh-CN" sz="1600" dirty="0">
                        <a:solidFill>
                          <a:schemeClr val="tx1">
                            <a:lumMod val="65000"/>
                            <a:lumOff val="35000"/>
                          </a:schemeClr>
                        </a:solidFill>
                      </a:endParaRPr>
                    </a:p>
                  </a:txBody>
                  <a:tcPr anchor="ctr"/>
                </a:tc>
                <a:tc rowSpan="2">
                  <a:txBody>
                    <a:bodyPr/>
                    <a:lstStyle/>
                    <a:p>
                      <a:pPr algn="ctr"/>
                      <a:r>
                        <a:rPr lang="en-US" altLang="zh-CN" sz="1600" b="0" i="0" dirty="0">
                          <a:solidFill>
                            <a:schemeClr val="tx1">
                              <a:lumMod val="65000"/>
                              <a:lumOff val="35000"/>
                            </a:schemeClr>
                          </a:solidFill>
                          <a:effectLst/>
                          <a:latin typeface="+mn-lt"/>
                          <a:ea typeface="+mn-ea"/>
                          <a:cs typeface="+mn-cs"/>
                        </a:rPr>
                        <a:t>1.</a:t>
                      </a:r>
                      <a:r>
                        <a:rPr lang="zh-CN" altLang="en-US" sz="1600" b="0" i="0" dirty="0">
                          <a:solidFill>
                            <a:schemeClr val="tx1">
                              <a:lumMod val="65000"/>
                              <a:lumOff val="35000"/>
                            </a:schemeClr>
                          </a:solidFill>
                          <a:effectLst/>
                          <a:latin typeface="+mn-lt"/>
                          <a:ea typeface="+mn-ea"/>
                          <a:cs typeface="+mn-cs"/>
                        </a:rPr>
                        <a:t> </a:t>
                      </a:r>
                      <a:r>
                        <a:rPr lang="zh-CN" altLang="en-US" sz="1600" b="1" i="0" dirty="0">
                          <a:solidFill>
                            <a:schemeClr val="tx1">
                              <a:lumMod val="65000"/>
                              <a:lumOff val="35000"/>
                            </a:schemeClr>
                          </a:solidFill>
                          <a:effectLst/>
                          <a:latin typeface="+mn-lt"/>
                          <a:ea typeface="+mn-ea"/>
                          <a:cs typeface="+mn-cs"/>
                        </a:rPr>
                        <a:t>约定优先</a:t>
                      </a:r>
                      <a:endParaRPr lang="en-US" altLang="zh-CN" sz="1600" b="0" i="0" dirty="0">
                        <a:solidFill>
                          <a:schemeClr val="tx1">
                            <a:lumMod val="65000"/>
                            <a:lumOff val="35000"/>
                          </a:schemeClr>
                        </a:solidFill>
                        <a:effectLst/>
                        <a:latin typeface="+mn-lt"/>
                        <a:ea typeface="+mn-ea"/>
                        <a:cs typeface="+mn-cs"/>
                      </a:endParaRPr>
                    </a:p>
                    <a:p>
                      <a:pPr algn="ctr"/>
                      <a:r>
                        <a:rPr lang="en-US" altLang="zh-CN" sz="1600" b="0" i="0" dirty="0">
                          <a:solidFill>
                            <a:schemeClr val="tx1">
                              <a:lumMod val="65000"/>
                              <a:lumOff val="35000"/>
                            </a:schemeClr>
                          </a:solidFill>
                          <a:effectLst/>
                          <a:latin typeface="+mn-lt"/>
                          <a:ea typeface="+mn-ea"/>
                          <a:cs typeface="+mn-cs"/>
                        </a:rPr>
                        <a:t>2.</a:t>
                      </a:r>
                      <a:r>
                        <a:rPr lang="zh-CN" altLang="en-US" sz="1600" b="0" i="0" dirty="0">
                          <a:solidFill>
                            <a:schemeClr val="tx1">
                              <a:lumMod val="65000"/>
                              <a:lumOff val="35000"/>
                            </a:schemeClr>
                          </a:solidFill>
                          <a:effectLst/>
                          <a:latin typeface="+mn-lt"/>
                          <a:ea typeface="+mn-ea"/>
                          <a:cs typeface="+mn-cs"/>
                        </a:rPr>
                        <a:t> 没有约定的，属于受托人</a:t>
                      </a:r>
                      <a:endParaRPr lang="zh-CN" altLang="en-US" sz="1600" dirty="0">
                        <a:solidFill>
                          <a:schemeClr val="tx1">
                            <a:lumMod val="65000"/>
                            <a:lumOff val="35000"/>
                          </a:schemeClr>
                        </a:solidFill>
                      </a:endParaRPr>
                    </a:p>
                  </a:txBody>
                  <a:tcPr anchor="ctr"/>
                </a:tc>
                <a:tc rowSpan="2">
                  <a:txBody>
                    <a:bodyPr/>
                    <a:lstStyle/>
                    <a:p>
                      <a:pPr algn="ctr"/>
                      <a:r>
                        <a:rPr lang="zh-CN" altLang="en-US" sz="1600" b="1" dirty="0">
                          <a:solidFill>
                            <a:schemeClr val="tx1">
                              <a:lumMod val="65000"/>
                              <a:lumOff val="35000"/>
                            </a:schemeClr>
                          </a:solidFill>
                        </a:rPr>
                        <a:t>法人</a:t>
                      </a:r>
                      <a:r>
                        <a:rPr lang="zh-CN" altLang="en-US" sz="1600" dirty="0">
                          <a:solidFill>
                            <a:schemeClr val="tx1">
                              <a:lumMod val="65000"/>
                              <a:lumOff val="35000"/>
                            </a:schemeClr>
                          </a:solidFill>
                        </a:rPr>
                        <a:t>享有著作权</a:t>
                      </a:r>
                    </a:p>
                  </a:txBody>
                  <a:tcPr anchor="ctr"/>
                </a:tc>
                <a:extLst>
                  <a:ext uri="{0D108BD9-81ED-4DB2-BD59-A6C34878D82A}">
                    <a16:rowId xmlns:a16="http://schemas.microsoft.com/office/drawing/2014/main" xmlns="" val="1604257823"/>
                  </a:ext>
                </a:extLst>
              </a:tr>
              <a:tr h="1051560">
                <a:tc vMerge="1">
                  <a:txBody>
                    <a:bodyPr/>
                    <a:lstStyle/>
                    <a:p>
                      <a:endParaRPr lang="zh-CN" altLang="en-US"/>
                    </a:p>
                  </a:txBody>
                  <a:tcPr/>
                </a:tc>
                <a:tc>
                  <a:txBody>
                    <a:bodyPr/>
                    <a:lstStyle/>
                    <a:p>
                      <a:pPr algn="ctr"/>
                      <a:r>
                        <a:rPr lang="zh-CN" altLang="en-US" sz="1600" dirty="0">
                          <a:solidFill>
                            <a:schemeClr val="tx1">
                              <a:lumMod val="65000"/>
                              <a:lumOff val="35000"/>
                            </a:schemeClr>
                          </a:solidFill>
                        </a:rPr>
                        <a:t>特殊职务作品</a:t>
                      </a:r>
                      <a:endParaRPr lang="en-US" altLang="zh-CN" sz="1600" dirty="0">
                        <a:solidFill>
                          <a:schemeClr val="tx1">
                            <a:lumMod val="65000"/>
                            <a:lumOff val="35000"/>
                          </a:schemeClr>
                        </a:solidFill>
                      </a:endParaRPr>
                    </a:p>
                    <a:p>
                      <a:pPr marL="0" indent="-342900" algn="l">
                        <a:buAutoNum type="arabicPeriod"/>
                      </a:pPr>
                      <a:r>
                        <a:rPr lang="zh-CN" altLang="en-US" sz="1600" b="0" i="0" dirty="0">
                          <a:solidFill>
                            <a:schemeClr val="tx1">
                              <a:lumMod val="65000"/>
                              <a:lumOff val="35000"/>
                            </a:schemeClr>
                          </a:solidFill>
                          <a:effectLst/>
                          <a:latin typeface="+mn-lt"/>
                          <a:ea typeface="+mn-ea"/>
                          <a:cs typeface="+mn-cs"/>
                        </a:rPr>
                        <a:t>著作权归</a:t>
                      </a:r>
                      <a:r>
                        <a:rPr lang="zh-CN" altLang="en-US" sz="1600" b="1" i="0" dirty="0">
                          <a:solidFill>
                            <a:schemeClr val="tx1">
                              <a:lumMod val="65000"/>
                              <a:lumOff val="35000"/>
                            </a:schemeClr>
                          </a:solidFill>
                          <a:effectLst/>
                          <a:latin typeface="+mn-lt"/>
                          <a:ea typeface="+mn-ea"/>
                          <a:cs typeface="+mn-cs"/>
                        </a:rPr>
                        <a:t>单位</a:t>
                      </a:r>
                      <a:r>
                        <a:rPr lang="zh-CN" altLang="en-US" sz="1600" b="0" i="0" dirty="0">
                          <a:solidFill>
                            <a:schemeClr val="tx1">
                              <a:lumMod val="65000"/>
                              <a:lumOff val="35000"/>
                            </a:schemeClr>
                          </a:solidFill>
                          <a:effectLst/>
                          <a:latin typeface="+mn-lt"/>
                          <a:ea typeface="+mn-ea"/>
                          <a:cs typeface="+mn-cs"/>
                        </a:rPr>
                        <a:t>享有</a:t>
                      </a:r>
                      <a:endParaRPr lang="en-US" altLang="zh-CN" sz="1600" b="0" i="0" dirty="0">
                        <a:solidFill>
                          <a:schemeClr val="tx1">
                            <a:lumMod val="65000"/>
                            <a:lumOff val="35000"/>
                          </a:schemeClr>
                        </a:solidFill>
                        <a:effectLst/>
                        <a:latin typeface="+mn-lt"/>
                        <a:ea typeface="+mn-ea"/>
                        <a:cs typeface="+mn-cs"/>
                      </a:endParaRPr>
                    </a:p>
                    <a:p>
                      <a:pPr marL="0" indent="-342900" algn="l">
                        <a:buAutoNum type="arabicPeriod"/>
                      </a:pPr>
                      <a:r>
                        <a:rPr lang="zh-CN" altLang="en-US" sz="1600" b="0" i="0" dirty="0">
                          <a:solidFill>
                            <a:schemeClr val="tx1">
                              <a:lumMod val="65000"/>
                              <a:lumOff val="35000"/>
                            </a:schemeClr>
                          </a:solidFill>
                          <a:effectLst/>
                          <a:latin typeface="+mn-lt"/>
                          <a:ea typeface="+mn-ea"/>
                          <a:cs typeface="+mn-cs"/>
                        </a:rPr>
                        <a:t>作者享有</a:t>
                      </a:r>
                      <a:r>
                        <a:rPr lang="zh-CN" altLang="en-US" sz="1600" b="1" i="0" dirty="0">
                          <a:solidFill>
                            <a:schemeClr val="tx1">
                              <a:lumMod val="65000"/>
                              <a:lumOff val="35000"/>
                            </a:schemeClr>
                          </a:solidFill>
                          <a:effectLst/>
                          <a:latin typeface="+mn-lt"/>
                          <a:ea typeface="+mn-ea"/>
                          <a:cs typeface="+mn-cs"/>
                        </a:rPr>
                        <a:t>署名权</a:t>
                      </a:r>
                      <a:endParaRPr lang="en-US" altLang="zh-CN" sz="1600" b="1" i="0" dirty="0">
                        <a:solidFill>
                          <a:schemeClr val="tx1">
                            <a:lumMod val="65000"/>
                            <a:lumOff val="35000"/>
                          </a:schemeClr>
                        </a:solidFill>
                        <a:effectLst/>
                        <a:latin typeface="+mn-lt"/>
                        <a:ea typeface="+mn-ea"/>
                        <a:cs typeface="+mn-cs"/>
                      </a:endParaRPr>
                    </a:p>
                  </a:txBody>
                  <a:tcPr anchor="ctr">
                    <a:solidFill>
                      <a:schemeClr val="accent6">
                        <a:lumMod val="20000"/>
                        <a:lumOff val="80000"/>
                      </a:schemeClr>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xmlns="" val="429065742"/>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603391" y="228012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委托作品</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基础</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法律关系不同：职务作品的基础法律关系是劳动合同；委托作品的基础法律关系则是委托合同</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基础法律关系的期限存在差异：职务作品的基础关系存在长期性，委托作品的基础关系则存在临时性</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smtClean="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AutoNum type="arabicPeriod"/>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2989671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50800" y="2102400"/>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一般职务作品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1</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一般职务</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作品：</a:t>
            </a:r>
            <a:r>
              <a:rPr lang="zh-CN" altLang="en-US" sz="2000" dirty="0">
                <a:solidFill>
                  <a:schemeClr val="tx1">
                    <a:lumMod val="75000"/>
                    <a:lumOff val="25000"/>
                  </a:schemeClr>
                </a:solidFill>
              </a:rPr>
              <a:t>公民为</a:t>
            </a:r>
            <a:r>
              <a:rPr lang="zh-CN" altLang="en-US" sz="2000" u="sng" dirty="0">
                <a:solidFill>
                  <a:schemeClr val="tx1">
                    <a:lumMod val="75000"/>
                    <a:lumOff val="25000"/>
                  </a:schemeClr>
                </a:solidFill>
              </a:rPr>
              <a:t>完成法人或者其他组织</a:t>
            </a:r>
            <a:r>
              <a:rPr lang="zh-CN" altLang="en-US" sz="2000" b="1" u="sng" dirty="0">
                <a:solidFill>
                  <a:schemeClr val="tx1">
                    <a:lumMod val="75000"/>
                    <a:lumOff val="25000"/>
                  </a:schemeClr>
                </a:solidFill>
              </a:rPr>
              <a:t>工作任务</a:t>
            </a:r>
            <a:r>
              <a:rPr lang="zh-CN" altLang="en-US" sz="2000" dirty="0">
                <a:solidFill>
                  <a:schemeClr val="tx1">
                    <a:lumMod val="75000"/>
                    <a:lumOff val="25000"/>
                  </a:schemeClr>
                </a:solidFill>
              </a:rPr>
              <a:t>所创作的作品是职务作品。</a:t>
            </a:r>
            <a:endPar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工作</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任务：</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公民在该法人或者该组织中应当履行的职责，既包括员工为履行工作职责完成的</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日常工作内容</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，也涵盖单位</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临时指派的任务</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。通常认为，员工和单位之间签订的劳动合同中明确规定的职责，以及员工岗位手册中列明的职责，均属于员工“应当履行的职责”。</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特殊职务作品：</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主要是</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利用法人或者其他组织的</a:t>
            </a:r>
            <a:r>
              <a:rPr lang="zh-CN" altLang="en-US" sz="2000" b="1"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物质技术条件</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创作</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，并</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由法人或者其他组织承担责任</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的工程设计图、产品设计图、地图、计算机软件等</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职务作品</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物质技术条件：</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该法人或者该组织为公民完成创作</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专门提供</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的</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资金、设备或者资料</a:t>
            </a:r>
            <a:r>
              <a:rPr lang="zh-CN" altLang="en-US" sz="2000" spc="-15" dirty="0">
                <a:latin typeface="Arial" panose="020B0604020202020204" pitchFamily="34" charset="0"/>
                <a:ea typeface="SimSun" panose="02010600030101010101" pitchFamily="2" charset="-122"/>
                <a:cs typeface="Times New Roman" panose="02020603050405020304" pitchFamily="18" charset="0"/>
              </a:rPr>
              <a:t>。</a:t>
            </a:r>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xmlns="" val="2150743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一般职务作品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2</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金子</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剧本案（ </a:t>
            </a:r>
            <a:r>
              <a:rPr lang="en-US" altLang="zh-CN" sz="2000" b="1" dirty="0">
                <a:solidFill>
                  <a:schemeClr val="tx1">
                    <a:lumMod val="75000"/>
                    <a:lumOff val="25000"/>
                  </a:schemeClr>
                </a:solidFill>
              </a:rPr>
              <a:t>[2018]</a:t>
            </a:r>
            <a:r>
              <a:rPr lang="zh-CN" altLang="en-US" sz="2000" b="1" dirty="0">
                <a:solidFill>
                  <a:schemeClr val="tx1">
                    <a:lumMod val="75000"/>
                    <a:lumOff val="25000"/>
                  </a:schemeClr>
                </a:solidFill>
              </a:rPr>
              <a:t>渝</a:t>
            </a:r>
            <a:r>
              <a:rPr lang="en-US" altLang="zh-CN" sz="2000" b="1" dirty="0">
                <a:solidFill>
                  <a:schemeClr val="tx1">
                    <a:lumMod val="75000"/>
                    <a:lumOff val="25000"/>
                  </a:schemeClr>
                </a:solidFill>
              </a:rPr>
              <a:t>01</a:t>
            </a:r>
            <a:r>
              <a:rPr lang="zh-CN" altLang="en-US" sz="2000" b="1" dirty="0">
                <a:solidFill>
                  <a:schemeClr val="tx1">
                    <a:lumMod val="75000"/>
                    <a:lumOff val="25000"/>
                  </a:schemeClr>
                </a:solidFill>
              </a:rPr>
              <a:t>民终</a:t>
            </a:r>
            <a:r>
              <a:rPr lang="en-US" altLang="zh-CN" sz="2000" b="1" dirty="0">
                <a:solidFill>
                  <a:schemeClr val="tx1">
                    <a:lumMod val="75000"/>
                    <a:lumOff val="25000"/>
                  </a:schemeClr>
                </a:solidFill>
              </a:rPr>
              <a:t>3932</a:t>
            </a:r>
            <a:r>
              <a:rPr lang="zh-CN" altLang="en-US"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lgn="just"/>
            <a:r>
              <a:rPr lang="zh-CN" altLang="en-US" sz="2000" b="1" dirty="0">
                <a:solidFill>
                  <a:schemeClr val="tx1">
                    <a:lumMod val="75000"/>
                    <a:lumOff val="25000"/>
                  </a:schemeClr>
                </a:solidFill>
              </a:rPr>
              <a:t>事实背景</a:t>
            </a:r>
            <a:endParaRPr lang="en-US" altLang="zh-CN" sz="2000" b="1" dirty="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lgn="just"/>
            <a:r>
              <a:rPr lang="zh-CN" altLang="en-US" dirty="0">
                <a:solidFill>
                  <a:schemeClr val="tx1">
                    <a:lumMod val="75000"/>
                    <a:lumOff val="25000"/>
                  </a:schemeClr>
                </a:solidFill>
              </a:rPr>
              <a:t>隆学义，生前为重庆市川剧院的编剧，其职责为撰写剧本</a:t>
            </a:r>
            <a:r>
              <a:rPr lang="zh-CN" altLang="en-US" dirty="0" smtClean="0">
                <a:solidFill>
                  <a:schemeClr val="tx1">
                    <a:lumMod val="75000"/>
                    <a:lumOff val="25000"/>
                  </a:schemeClr>
                </a:solidFill>
              </a:rPr>
              <a:t>。重庆市川剧院曾与曹禺继承人签订协议，约定将曹禺剧作</a:t>
            </a:r>
            <a:r>
              <a:rPr lang="en-US" altLang="zh-CN" dirty="0" smtClean="0">
                <a:solidFill>
                  <a:schemeClr val="tx1">
                    <a:lumMod val="75000"/>
                    <a:lumOff val="25000"/>
                  </a:schemeClr>
                </a:solidFill>
              </a:rPr>
              <a:t>《</a:t>
            </a:r>
            <a:r>
              <a:rPr lang="zh-CN" altLang="en-US" dirty="0" smtClean="0">
                <a:solidFill>
                  <a:schemeClr val="tx1">
                    <a:lumMod val="75000"/>
                    <a:lumOff val="25000"/>
                  </a:schemeClr>
                </a:solidFill>
              </a:rPr>
              <a:t>原野</a:t>
            </a:r>
            <a:r>
              <a:rPr lang="en-US" altLang="zh-CN" dirty="0" smtClean="0">
                <a:solidFill>
                  <a:schemeClr val="tx1">
                    <a:lumMod val="75000"/>
                    <a:lumOff val="25000"/>
                  </a:schemeClr>
                </a:solidFill>
              </a:rPr>
              <a:t>》</a:t>
            </a:r>
            <a:r>
              <a:rPr lang="zh-CN" altLang="en-US" dirty="0" smtClean="0">
                <a:solidFill>
                  <a:schemeClr val="tx1">
                    <a:lumMod val="75000"/>
                    <a:lumOff val="25000"/>
                  </a:schemeClr>
                </a:solidFill>
              </a:rPr>
              <a:t>改编为川剧</a:t>
            </a:r>
            <a:r>
              <a:rPr lang="en-US" altLang="zh-CN" dirty="0" smtClean="0">
                <a:solidFill>
                  <a:schemeClr val="tx1">
                    <a:lumMod val="75000"/>
                    <a:lumOff val="25000"/>
                  </a:schemeClr>
                </a:solidFill>
              </a:rPr>
              <a:t>《</a:t>
            </a:r>
            <a:r>
              <a:rPr lang="zh-CN" altLang="en-US" dirty="0" smtClean="0">
                <a:solidFill>
                  <a:schemeClr val="tx1">
                    <a:lumMod val="75000"/>
                    <a:lumOff val="25000"/>
                  </a:schemeClr>
                </a:solidFill>
              </a:rPr>
              <a:t>金子</a:t>
            </a:r>
            <a:r>
              <a:rPr lang="en-US" altLang="zh-CN" dirty="0" smtClean="0">
                <a:solidFill>
                  <a:schemeClr val="tx1">
                    <a:lumMod val="75000"/>
                    <a:lumOff val="25000"/>
                  </a:schemeClr>
                </a:solidFill>
              </a:rPr>
              <a:t>》</a:t>
            </a:r>
            <a:r>
              <a:rPr lang="zh-CN" altLang="en-US" dirty="0" smtClean="0">
                <a:solidFill>
                  <a:schemeClr val="tx1">
                    <a:lumMod val="75000"/>
                    <a:lumOff val="25000"/>
                  </a:schemeClr>
                </a:solidFill>
              </a:rPr>
              <a:t>公开上演。隆学</a:t>
            </a:r>
            <a:r>
              <a:rPr lang="zh-CN" altLang="en-US" dirty="0">
                <a:solidFill>
                  <a:schemeClr val="tx1">
                    <a:lumMod val="75000"/>
                    <a:lumOff val="25000"/>
                  </a:schemeClr>
                </a:solidFill>
              </a:rPr>
              <a:t>义承接了该项目，改编创作出</a:t>
            </a:r>
            <a:r>
              <a:rPr lang="en-US" altLang="zh-CN" dirty="0">
                <a:solidFill>
                  <a:schemeClr val="tx1">
                    <a:lumMod val="75000"/>
                    <a:lumOff val="25000"/>
                  </a:schemeClr>
                </a:solidFill>
              </a:rPr>
              <a:t>《</a:t>
            </a:r>
            <a:r>
              <a:rPr lang="zh-CN" altLang="en-US" dirty="0">
                <a:solidFill>
                  <a:schemeClr val="tx1">
                    <a:lumMod val="75000"/>
                    <a:lumOff val="25000"/>
                  </a:schemeClr>
                </a:solidFill>
              </a:rPr>
              <a:t>金子</a:t>
            </a:r>
            <a:r>
              <a:rPr lang="en-US" altLang="zh-CN" dirty="0">
                <a:solidFill>
                  <a:schemeClr val="tx1">
                    <a:lumMod val="75000"/>
                    <a:lumOff val="25000"/>
                  </a:schemeClr>
                </a:solidFill>
              </a:rPr>
              <a:t>》</a:t>
            </a:r>
            <a:r>
              <a:rPr lang="zh-CN" altLang="en-US" dirty="0">
                <a:solidFill>
                  <a:schemeClr val="tx1">
                    <a:lumMod val="75000"/>
                    <a:lumOff val="25000"/>
                  </a:schemeClr>
                </a:solidFill>
              </a:rPr>
              <a:t>剧本。</a:t>
            </a:r>
            <a:r>
              <a:rPr lang="en-US" altLang="zh-CN" dirty="0">
                <a:solidFill>
                  <a:schemeClr val="tx1">
                    <a:lumMod val="75000"/>
                    <a:lumOff val="25000"/>
                  </a:schemeClr>
                </a:solidFill>
              </a:rPr>
              <a:t>2005</a:t>
            </a:r>
            <a:r>
              <a:rPr lang="zh-CN" altLang="en-US" dirty="0">
                <a:solidFill>
                  <a:schemeClr val="tx1">
                    <a:lumMod val="75000"/>
                    <a:lumOff val="25000"/>
                  </a:schemeClr>
                </a:solidFill>
              </a:rPr>
              <a:t>年</a:t>
            </a:r>
            <a:r>
              <a:rPr lang="en-US" altLang="zh-CN" dirty="0">
                <a:solidFill>
                  <a:schemeClr val="tx1">
                    <a:lumMod val="75000"/>
                    <a:lumOff val="25000"/>
                  </a:schemeClr>
                </a:solidFill>
              </a:rPr>
              <a:t>5</a:t>
            </a:r>
            <a:r>
              <a:rPr lang="zh-CN" altLang="en-US" dirty="0">
                <a:solidFill>
                  <a:schemeClr val="tx1">
                    <a:lumMod val="75000"/>
                    <a:lumOff val="25000"/>
                  </a:schemeClr>
                </a:solidFill>
              </a:rPr>
              <a:t>月</a:t>
            </a:r>
            <a:r>
              <a:rPr lang="en-US" altLang="zh-CN" dirty="0">
                <a:solidFill>
                  <a:schemeClr val="tx1">
                    <a:lumMod val="75000"/>
                    <a:lumOff val="25000"/>
                  </a:schemeClr>
                </a:solidFill>
              </a:rPr>
              <a:t>20</a:t>
            </a:r>
            <a:r>
              <a:rPr lang="zh-CN" altLang="en-US" dirty="0">
                <a:solidFill>
                  <a:schemeClr val="tx1">
                    <a:lumMod val="75000"/>
                    <a:lumOff val="25000"/>
                  </a:schemeClr>
                </a:solidFill>
              </a:rPr>
              <a:t>日，隆学义在重庆市版权局对</a:t>
            </a:r>
            <a:r>
              <a:rPr lang="en-US" altLang="zh-CN" dirty="0">
                <a:solidFill>
                  <a:schemeClr val="tx1">
                    <a:lumMod val="75000"/>
                    <a:lumOff val="25000"/>
                  </a:schemeClr>
                </a:solidFill>
              </a:rPr>
              <a:t>《</a:t>
            </a:r>
            <a:r>
              <a:rPr lang="zh-CN" altLang="en-US" dirty="0">
                <a:solidFill>
                  <a:schemeClr val="tx1">
                    <a:lumMod val="75000"/>
                    <a:lumOff val="25000"/>
                  </a:schemeClr>
                </a:solidFill>
              </a:rPr>
              <a:t>金子</a:t>
            </a:r>
            <a:r>
              <a:rPr lang="en-US" altLang="zh-CN" dirty="0">
                <a:solidFill>
                  <a:schemeClr val="tx1">
                    <a:lumMod val="75000"/>
                    <a:lumOff val="25000"/>
                  </a:schemeClr>
                </a:solidFill>
              </a:rPr>
              <a:t>》</a:t>
            </a:r>
            <a:r>
              <a:rPr lang="zh-CN" altLang="en-US" dirty="0">
                <a:solidFill>
                  <a:schemeClr val="tx1">
                    <a:lumMod val="75000"/>
                    <a:lumOff val="25000"/>
                  </a:schemeClr>
                </a:solidFill>
              </a:rPr>
              <a:t>进行了著作权登记，作者、著作权人均为“隆学义”。 </a:t>
            </a:r>
            <a:endParaRPr lang="en-US" altLang="zh-CN" dirty="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r>
              <a:rPr lang="en-US" altLang="zh-CN" dirty="0">
                <a:solidFill>
                  <a:schemeClr val="tx1">
                    <a:lumMod val="75000"/>
                    <a:lumOff val="25000"/>
                  </a:schemeClr>
                </a:solidFill>
              </a:rPr>
              <a:t>2015</a:t>
            </a:r>
            <a:r>
              <a:rPr lang="zh-CN" altLang="en-US" dirty="0">
                <a:solidFill>
                  <a:schemeClr val="tx1">
                    <a:lumMod val="75000"/>
                    <a:lumOff val="25000"/>
                  </a:schemeClr>
                </a:solidFill>
              </a:rPr>
              <a:t>年，隆学义病逝后，其所享有的著作权的财产权部分转移至其配偶马光华和儿子隆准享有。</a:t>
            </a:r>
            <a:r>
              <a:rPr lang="en-US" altLang="zh-CN" dirty="0">
                <a:solidFill>
                  <a:schemeClr val="tx1">
                    <a:lumMod val="75000"/>
                    <a:lumOff val="25000"/>
                  </a:schemeClr>
                </a:solidFill>
              </a:rPr>
              <a:t>2017</a:t>
            </a:r>
            <a:r>
              <a:rPr lang="zh-CN" altLang="en-US" dirty="0">
                <a:solidFill>
                  <a:schemeClr val="tx1">
                    <a:lumMod val="75000"/>
                    <a:lumOff val="25000"/>
                  </a:schemeClr>
                </a:solidFill>
              </a:rPr>
              <a:t>年，马光华和隆准享得知重庆市川剧院将川剧</a:t>
            </a:r>
            <a:r>
              <a:rPr lang="en-US" altLang="zh-CN" dirty="0">
                <a:solidFill>
                  <a:schemeClr val="tx1">
                    <a:lumMod val="75000"/>
                    <a:lumOff val="25000"/>
                  </a:schemeClr>
                </a:solidFill>
              </a:rPr>
              <a:t>《</a:t>
            </a:r>
            <a:r>
              <a:rPr lang="zh-CN" altLang="en-US" dirty="0">
                <a:solidFill>
                  <a:schemeClr val="tx1">
                    <a:lumMod val="75000"/>
                    <a:lumOff val="25000"/>
                  </a:schemeClr>
                </a:solidFill>
              </a:rPr>
              <a:t>金子</a:t>
            </a:r>
            <a:r>
              <a:rPr lang="en-US" altLang="zh-CN" dirty="0">
                <a:solidFill>
                  <a:schemeClr val="tx1">
                    <a:lumMod val="75000"/>
                    <a:lumOff val="25000"/>
                  </a:schemeClr>
                </a:solidFill>
              </a:rPr>
              <a:t>》</a:t>
            </a:r>
            <a:r>
              <a:rPr lang="zh-CN" altLang="en-US" dirty="0">
                <a:solidFill>
                  <a:schemeClr val="tx1">
                    <a:lumMod val="75000"/>
                    <a:lumOff val="25000"/>
                  </a:schemeClr>
                </a:solidFill>
              </a:rPr>
              <a:t>拍摄为戏曲电影并发行。马光华和隆准认为，他二人并未向出具允许其使用</a:t>
            </a:r>
            <a:r>
              <a:rPr lang="en-US" altLang="zh-CN" dirty="0">
                <a:solidFill>
                  <a:schemeClr val="tx1">
                    <a:lumMod val="75000"/>
                    <a:lumOff val="25000"/>
                  </a:schemeClr>
                </a:solidFill>
              </a:rPr>
              <a:t>《</a:t>
            </a:r>
            <a:r>
              <a:rPr lang="zh-CN" altLang="en-US" dirty="0">
                <a:solidFill>
                  <a:schemeClr val="tx1">
                    <a:lumMod val="75000"/>
                    <a:lumOff val="25000"/>
                  </a:schemeClr>
                </a:solidFill>
              </a:rPr>
              <a:t>金子</a:t>
            </a:r>
            <a:r>
              <a:rPr lang="en-US" altLang="zh-CN" dirty="0">
                <a:solidFill>
                  <a:schemeClr val="tx1">
                    <a:lumMod val="75000"/>
                    <a:lumOff val="25000"/>
                  </a:schemeClr>
                </a:solidFill>
              </a:rPr>
              <a:t>》</a:t>
            </a:r>
            <a:r>
              <a:rPr lang="zh-CN" altLang="en-US" dirty="0">
                <a:solidFill>
                  <a:schemeClr val="tx1">
                    <a:lumMod val="75000"/>
                    <a:lumOff val="25000"/>
                  </a:schemeClr>
                </a:solidFill>
              </a:rPr>
              <a:t>的授权书，重庆市川剧院的行为侵犯</a:t>
            </a:r>
            <a:r>
              <a:rPr lang="zh-CN" altLang="en-US" dirty="0" smtClean="0">
                <a:solidFill>
                  <a:schemeClr val="tx1">
                    <a:lumMod val="75000"/>
                    <a:lumOff val="25000"/>
                  </a:schemeClr>
                </a:solidFill>
              </a:rPr>
              <a:t>涉嫌侵犯其著作权权</a:t>
            </a:r>
            <a:r>
              <a:rPr lang="zh-CN" altLang="en-US" dirty="0">
                <a:solidFill>
                  <a:schemeClr val="tx1">
                    <a:lumMod val="75000"/>
                    <a:lumOff val="25000"/>
                  </a:schemeClr>
                </a:solidFill>
              </a:rPr>
              <a:t>，故将重庆市川剧院诉至法庭。</a:t>
            </a:r>
            <a:r>
              <a:rPr lang="zh-CN" altLang="en-US" dirty="0"/>
              <a:t/>
            </a:r>
            <a:br>
              <a:rPr lang="zh-CN" altLang="en-US" dirty="0"/>
            </a:br>
            <a:endParaRPr lang="en-US" altLang="zh-CN" dirty="0"/>
          </a:p>
          <a:p>
            <a:pPr marL="323850" algn="just"/>
            <a:endParaRPr lang="en-US" altLang="zh-CN" dirty="0"/>
          </a:p>
          <a:p>
            <a:pPr marL="323850" algn="just"/>
            <a:endParaRPr lang="en-US" altLang="zh-CN" dirty="0"/>
          </a:p>
          <a:p>
            <a:pPr marL="323850" algn="just"/>
            <a:endParaRPr lang="en-US" altLang="zh-CN" dirty="0"/>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005897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2400"/>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一般职务作品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3</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金子</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剧本案（ </a:t>
            </a:r>
            <a:r>
              <a:rPr lang="en-US" altLang="zh-CN" sz="2000" b="1" dirty="0">
                <a:solidFill>
                  <a:schemeClr val="tx1">
                    <a:lumMod val="75000"/>
                    <a:lumOff val="25000"/>
                  </a:schemeClr>
                </a:solidFill>
              </a:rPr>
              <a:t>[2018]</a:t>
            </a:r>
            <a:r>
              <a:rPr lang="zh-CN" altLang="en-US" sz="2000" b="1" dirty="0">
                <a:solidFill>
                  <a:schemeClr val="tx1">
                    <a:lumMod val="75000"/>
                    <a:lumOff val="25000"/>
                  </a:schemeClr>
                </a:solidFill>
              </a:rPr>
              <a:t>渝</a:t>
            </a:r>
            <a:r>
              <a:rPr lang="en-US" altLang="zh-CN" sz="2000" b="1" dirty="0">
                <a:solidFill>
                  <a:schemeClr val="tx1">
                    <a:lumMod val="75000"/>
                    <a:lumOff val="25000"/>
                  </a:schemeClr>
                </a:solidFill>
              </a:rPr>
              <a:t>01</a:t>
            </a:r>
            <a:r>
              <a:rPr lang="zh-CN" altLang="en-US" sz="2000" b="1" dirty="0">
                <a:solidFill>
                  <a:schemeClr val="tx1">
                    <a:lumMod val="75000"/>
                    <a:lumOff val="25000"/>
                  </a:schemeClr>
                </a:solidFill>
              </a:rPr>
              <a:t>民终</a:t>
            </a:r>
            <a:r>
              <a:rPr lang="en-US" altLang="zh-CN" sz="2000" b="1" dirty="0">
                <a:solidFill>
                  <a:schemeClr val="tx1">
                    <a:lumMod val="75000"/>
                    <a:lumOff val="25000"/>
                  </a:schemeClr>
                </a:solidFill>
              </a:rPr>
              <a:t>3932</a:t>
            </a:r>
            <a:r>
              <a:rPr lang="zh-CN" altLang="en-US" sz="2000" b="1" dirty="0">
                <a:solidFill>
                  <a:schemeClr val="tx1">
                    <a:lumMod val="75000"/>
                    <a:lumOff val="25000"/>
                  </a:schemeClr>
                </a:solidFill>
              </a:rPr>
              <a:t>号</a:t>
            </a:r>
            <a:r>
              <a:rPr lang="zh-CN" altLang="en-US" sz="2000" b="1" dirty="0" smtClean="0">
                <a:solidFill>
                  <a:schemeClr val="tx1">
                    <a:lumMod val="75000"/>
                    <a:lumOff val="25000"/>
                  </a:schemeClr>
                </a:solidFill>
              </a:rPr>
              <a:t>）</a:t>
            </a:r>
            <a:endParaRPr lang="en-US" altLang="zh-CN" sz="2000" b="1" dirty="0" smtClean="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r>
              <a:rPr lang="zh-CN" altLang="en-US" sz="2000" dirty="0" smtClean="0">
                <a:solidFill>
                  <a:schemeClr val="tx1">
                    <a:lumMod val="75000"/>
                    <a:lumOff val="25000"/>
                  </a:schemeClr>
                </a:solidFill>
              </a:rPr>
              <a:t>一审法院认为，隆学义生前为重庆市川剧院的编剧，其职责为撰写剧本。剧本</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金子</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为隆学义执笔创作，符合一般职务作品的构成要件。此外，重庆市川剧院在排演剧目</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金子</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的过程中，虽然多次组织专家对包括剧本在内的剧目各个要素提供咨询意见，但是这并不影响剧本</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金子</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著作权的归属，该剧本不属于法人作品。</a:t>
            </a:r>
            <a:endParaRPr lang="en-US" altLang="zh-CN" sz="2000" dirty="0" smtClean="0">
              <a:solidFill>
                <a:schemeClr val="tx1">
                  <a:lumMod val="75000"/>
                  <a:lumOff val="25000"/>
                </a:schemeClr>
              </a:solidFill>
            </a:endParaRPr>
          </a:p>
          <a:p>
            <a:pPr marL="323850" algn="just"/>
            <a:endParaRPr lang="en-US" altLang="zh-CN" sz="2000" dirty="0" smtClean="0">
              <a:solidFill>
                <a:schemeClr val="tx1">
                  <a:lumMod val="75000"/>
                  <a:lumOff val="25000"/>
                </a:schemeClr>
              </a:solidFill>
            </a:endParaRPr>
          </a:p>
          <a:p>
            <a:pPr marL="323850" algn="just"/>
            <a:r>
              <a:rPr lang="zh-CN" altLang="en-US" sz="2000" dirty="0" smtClean="0">
                <a:solidFill>
                  <a:schemeClr val="tx1">
                    <a:lumMod val="75000"/>
                    <a:lumOff val="25000"/>
                  </a:schemeClr>
                </a:solidFill>
              </a:rPr>
              <a:t>二审</a:t>
            </a:r>
            <a:r>
              <a:rPr lang="zh-CN" altLang="en-US" sz="2000" dirty="0">
                <a:solidFill>
                  <a:schemeClr val="tx1">
                    <a:lumMod val="75000"/>
                    <a:lumOff val="25000"/>
                  </a:schemeClr>
                </a:solidFill>
              </a:rPr>
              <a:t>法院在同意一审法院的认定的前提下，进一步区分了一般职务作品与特殊职务作品。二审法院认为，</a:t>
            </a:r>
            <a:r>
              <a:rPr lang="zh-CN" altLang="en-US" sz="2000" b="1" u="sng" dirty="0">
                <a:solidFill>
                  <a:schemeClr val="tx1">
                    <a:lumMod val="75000"/>
                    <a:lumOff val="25000"/>
                  </a:schemeClr>
                </a:solidFill>
              </a:rPr>
              <a:t>从特殊职务作品所列对象来看，均以解决“技术问题”为目的，具有极强的“实用性”或“功能性”</a:t>
            </a:r>
            <a:r>
              <a:rPr lang="zh-CN" altLang="en-US" sz="2000" dirty="0">
                <a:solidFill>
                  <a:schemeClr val="tx1">
                    <a:lumMod val="75000"/>
                    <a:lumOff val="25000"/>
                  </a:schemeClr>
                </a:solidFill>
              </a:rPr>
              <a:t>，现行</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著作权法</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之下，</a:t>
            </a:r>
            <a:r>
              <a:rPr lang="zh-CN" altLang="en-US" sz="2000" b="1" u="sng" dirty="0">
                <a:solidFill>
                  <a:schemeClr val="tx1">
                    <a:lumMod val="75000"/>
                    <a:lumOff val="25000"/>
                  </a:schemeClr>
                </a:solidFill>
              </a:rPr>
              <a:t>“非实用作品”并无可能成为特殊职务作品的对象，特殊职务作品应当仅限于“实用作品”或者“功能性作品”</a:t>
            </a:r>
            <a:r>
              <a:rPr lang="zh-CN" altLang="en-US" sz="2000" dirty="0">
                <a:solidFill>
                  <a:schemeClr val="tx1">
                    <a:lumMod val="75000"/>
                    <a:lumOff val="25000"/>
                  </a:schemeClr>
                </a:solidFill>
              </a:rPr>
              <a:t>。</a:t>
            </a:r>
            <a:endParaRPr lang="en-US" altLang="zh-CN" sz="2000" dirty="0">
              <a:solidFill>
                <a:schemeClr val="tx1">
                  <a:lumMod val="75000"/>
                  <a:lumOff val="25000"/>
                </a:schemeClr>
              </a:solidFill>
            </a:endParaRPr>
          </a:p>
          <a:p>
            <a:pPr marL="323850" algn="just"/>
            <a:endParaRPr lang="en-US" altLang="zh-CN" sz="2000" b="1" dirty="0"/>
          </a:p>
          <a:p>
            <a:pPr marL="323850" algn="just"/>
            <a:endParaRPr lang="en-US" altLang="zh-CN" sz="2000" b="1" dirty="0"/>
          </a:p>
          <a:p>
            <a:pPr marL="323850" algn="just"/>
            <a:endParaRPr lang="en-US" altLang="zh-CN" dirty="0"/>
          </a:p>
          <a:p>
            <a:pPr marL="323850" algn="just"/>
            <a:r>
              <a:rPr lang="zh-CN" altLang="en-US" sz="2000" dirty="0"/>
              <a:t> </a:t>
            </a:r>
            <a:r>
              <a:rPr lang="zh-CN" altLang="en-US" dirty="0"/>
              <a:t/>
            </a:r>
            <a:br>
              <a:rPr lang="zh-CN" altLang="en-US" dirty="0"/>
            </a:br>
            <a:endParaRPr lang="en-US" altLang="zh-CN" dirty="0"/>
          </a:p>
          <a:p>
            <a:pPr marL="323850" algn="just"/>
            <a:endParaRPr lang="en-US" altLang="zh-CN" dirty="0"/>
          </a:p>
          <a:p>
            <a:pPr marL="323850" algn="just"/>
            <a:endParaRPr lang="en-US" altLang="zh-CN" dirty="0"/>
          </a:p>
          <a:p>
            <a:pPr marL="323850" algn="just"/>
            <a:endParaRPr lang="en-US" altLang="zh-CN" dirty="0"/>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2139703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一般职务作品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4</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区分要点：物质技术条件</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作品性质</a:t>
            </a:r>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781050" indent="-457200" algn="just">
              <a:buFont typeface="+mj-lt"/>
              <a:buAutoNum type="arabicPeriod"/>
            </a:pPr>
            <a:r>
              <a:rPr lang="zh-CN" altLang="en-US" sz="2000" dirty="0">
                <a:solidFill>
                  <a:schemeClr val="tx1">
                    <a:lumMod val="75000"/>
                    <a:lumOff val="25000"/>
                  </a:schemeClr>
                </a:solidFill>
              </a:rPr>
              <a:t>不能仅以单位提供了一般的办公必须品即认定为“依靠单位的物质技术条件”，而是应当考察单位是否提供了</a:t>
            </a:r>
            <a:r>
              <a:rPr lang="zh-CN" altLang="en-US" sz="2000" u="sng" dirty="0">
                <a:solidFill>
                  <a:schemeClr val="tx1">
                    <a:lumMod val="75000"/>
                    <a:lumOff val="25000"/>
                  </a:schemeClr>
                </a:solidFill>
              </a:rPr>
              <a:t>完成作品所必须或关键的支持</a:t>
            </a:r>
            <a:r>
              <a:rPr lang="zh-CN" altLang="en-US" sz="2000" dirty="0">
                <a:solidFill>
                  <a:schemeClr val="tx1">
                    <a:lumMod val="75000"/>
                    <a:lumOff val="25000"/>
                  </a:schemeClr>
                </a:solidFill>
              </a:rPr>
              <a:t>，如专业的软件等。强调的是作者对</a:t>
            </a:r>
            <a:r>
              <a:rPr lang="zh-CN" altLang="en-US" sz="2000" b="1" u="sng" dirty="0">
                <a:solidFill>
                  <a:schemeClr val="tx1">
                    <a:lumMod val="75000"/>
                    <a:lumOff val="25000"/>
                  </a:schemeClr>
                </a:solidFill>
              </a:rPr>
              <a:t>资金、设备、资料等物质技术条件的依赖</a:t>
            </a:r>
            <a:r>
              <a:rPr lang="zh-CN" altLang="en-US" sz="2000" dirty="0">
                <a:solidFill>
                  <a:schemeClr val="tx1">
                    <a:lumMod val="75000"/>
                    <a:lumOff val="25000"/>
                  </a:schemeClr>
                </a:solidFill>
              </a:rPr>
              <a:t>，而一般职务作品主要是注重作为自然人的作者的“个人创造力”。</a:t>
            </a:r>
            <a:endParaRPr lang="en-US" altLang="zh-CN" sz="2000" dirty="0">
              <a:solidFill>
                <a:schemeClr val="tx1">
                  <a:lumMod val="75000"/>
                  <a:lumOff val="25000"/>
                </a:schemeClr>
              </a:solidFill>
            </a:endParaRPr>
          </a:p>
          <a:p>
            <a:pPr marL="781050" indent="-457200" algn="just">
              <a:buFont typeface="+mj-lt"/>
              <a:buAutoNum type="arabicPeriod"/>
            </a:pPr>
            <a:endParaRPr lang="en-US" altLang="zh-CN" sz="2000" dirty="0" smtClean="0">
              <a:solidFill>
                <a:schemeClr val="tx1">
                  <a:lumMod val="75000"/>
                  <a:lumOff val="25000"/>
                </a:schemeClr>
              </a:solidFill>
            </a:endParaRPr>
          </a:p>
          <a:p>
            <a:pPr marL="781050" indent="-457200" algn="just">
              <a:buFont typeface="+mj-lt"/>
              <a:buAutoNum type="arabicPeriod"/>
            </a:pPr>
            <a:endParaRPr lang="en-US" altLang="zh-CN" sz="2000" dirty="0">
              <a:solidFill>
                <a:schemeClr val="tx1">
                  <a:lumMod val="75000"/>
                  <a:lumOff val="25000"/>
                </a:schemeClr>
              </a:solidFill>
            </a:endParaRPr>
          </a:p>
          <a:p>
            <a:pPr marL="781050" indent="-457200" algn="just">
              <a:buFont typeface="+mj-lt"/>
              <a:buAutoNum type="arabicPeriod"/>
            </a:pPr>
            <a:r>
              <a:rPr lang="zh-CN" altLang="en-US" sz="2000" dirty="0">
                <a:solidFill>
                  <a:schemeClr val="tx1">
                    <a:lumMod val="75000"/>
                    <a:lumOff val="25000"/>
                  </a:schemeClr>
                </a:solidFill>
              </a:rPr>
              <a:t>从法解释的角度出发，特殊职务作品通常强调都是</a:t>
            </a:r>
            <a:r>
              <a:rPr lang="zh-CN" altLang="en-US" sz="2000" b="1" u="sng" dirty="0">
                <a:solidFill>
                  <a:schemeClr val="tx1">
                    <a:lumMod val="75000"/>
                    <a:lumOff val="25000"/>
                  </a:schemeClr>
                </a:solidFill>
              </a:rPr>
              <a:t>以解决“技术问题”为目的</a:t>
            </a:r>
            <a:r>
              <a:rPr lang="zh-CN" altLang="en-US" sz="2000" dirty="0">
                <a:solidFill>
                  <a:schemeClr val="tx1">
                    <a:lumMod val="75000"/>
                    <a:lumOff val="25000"/>
                  </a:schemeClr>
                </a:solidFill>
              </a:rPr>
              <a:t>，具有极强的</a:t>
            </a:r>
            <a:r>
              <a:rPr lang="zh-CN" altLang="en-US" sz="2000" b="1" u="sng" dirty="0">
                <a:solidFill>
                  <a:schemeClr val="tx1">
                    <a:lumMod val="75000"/>
                    <a:lumOff val="25000"/>
                  </a:schemeClr>
                </a:solidFill>
              </a:rPr>
              <a:t>“实用性”或“功能性”</a:t>
            </a:r>
            <a:r>
              <a:rPr lang="zh-CN" altLang="en-US" sz="2000" dirty="0">
                <a:solidFill>
                  <a:schemeClr val="tx1">
                    <a:lumMod val="75000"/>
                    <a:lumOff val="25000"/>
                  </a:schemeClr>
                </a:solidFill>
              </a:rPr>
              <a:t>，而一般职务作品尤其是典型的作品类型是以满足人的“精神生活”需要为目的。</a:t>
            </a:r>
            <a:endParaRPr lang="en-US" altLang="zh-CN" sz="2000" dirty="0">
              <a:solidFill>
                <a:schemeClr val="tx1">
                  <a:lumMod val="75000"/>
                  <a:lumOff val="25000"/>
                </a:schemeClr>
              </a:solidFill>
            </a:endParaRPr>
          </a:p>
          <a:p>
            <a:pPr marL="323850" algn="just"/>
            <a:endParaRPr lang="en-US" altLang="zh-CN" sz="2000" dirty="0"/>
          </a:p>
          <a:p>
            <a:pPr marL="323850" algn="just"/>
            <a:endParaRPr lang="en-US" altLang="zh-CN" sz="2000" dirty="0"/>
          </a:p>
          <a:p>
            <a:pPr marL="323850" algn="just"/>
            <a:endParaRPr lang="en-US" altLang="zh-CN" sz="2000" b="1" dirty="0"/>
          </a:p>
          <a:p>
            <a:pPr marL="323850" algn="just"/>
            <a:endParaRPr lang="en-US" altLang="zh-CN" sz="2000" b="1" dirty="0"/>
          </a:p>
          <a:p>
            <a:pPr marL="323850" algn="just"/>
            <a:endParaRPr lang="en-US" altLang="zh-CN" dirty="0"/>
          </a:p>
          <a:p>
            <a:pPr marL="323850" algn="just"/>
            <a:r>
              <a:rPr lang="zh-CN" altLang="en-US" sz="2000" dirty="0"/>
              <a:t> </a:t>
            </a:r>
            <a:r>
              <a:rPr lang="zh-CN" altLang="en-US" dirty="0"/>
              <a:t/>
            </a:r>
            <a:br>
              <a:rPr lang="zh-CN" altLang="en-US" dirty="0"/>
            </a:br>
            <a:endParaRPr lang="en-US" altLang="zh-CN" dirty="0"/>
          </a:p>
          <a:p>
            <a:pPr marL="323850" algn="just"/>
            <a:endParaRPr lang="en-US" altLang="zh-CN" dirty="0"/>
          </a:p>
          <a:p>
            <a:pPr marL="323850" algn="just"/>
            <a:endParaRPr lang="en-US" altLang="zh-CN" dirty="0"/>
          </a:p>
          <a:p>
            <a:pPr marL="323850" algn="just"/>
            <a:endParaRPr lang="en-US" altLang="zh-CN" dirty="0"/>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2031222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法人作品（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1</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zh-CN" altLang="en-US"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特殊</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职务作品</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：主要是</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利用法人或者其他组织的物质技术条件创作</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，并</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由法人或者其他组织承担责</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任的工程设计图、产品设计图、地图、计算机软件等职务作品</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法人</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作品</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：由</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法人或其他组织主持</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，代表</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法人或者其他组织意志创作</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，并由</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法人或者其他组织承担责任</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的作品。</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二者</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的共同点在于</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a:t>
            </a:r>
            <a:r>
              <a:rPr lang="zh-CN" altLang="en-US" sz="2000" u="sng"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在创作作品的过程中，均需要法人或其他组织提供物质技术条件等多方面的支持，</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且都涉及具体人员负责完成工作任务的情形。</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由于</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上述共同点及</a:t>
            </a:r>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法人意志的抽象性，</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如何对二者进行区分在实务界和理论界都是一大难点</a:t>
            </a:r>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54498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法人作品（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2</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0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武夷之春</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案（</a:t>
            </a:r>
            <a:r>
              <a:rPr lang="en-US" altLang="zh-CN" sz="2000" b="1" dirty="0">
                <a:solidFill>
                  <a:schemeClr val="tx1">
                    <a:lumMod val="75000"/>
                    <a:lumOff val="25000"/>
                  </a:schemeClr>
                </a:solidFill>
              </a:rPr>
              <a:t>[2018]</a:t>
            </a:r>
            <a:r>
              <a:rPr lang="zh-CN" altLang="en-US" sz="2000" b="1" dirty="0">
                <a:solidFill>
                  <a:schemeClr val="tx1">
                    <a:lumMod val="75000"/>
                    <a:lumOff val="25000"/>
                  </a:schemeClr>
                </a:solidFill>
              </a:rPr>
              <a:t>闽</a:t>
            </a:r>
            <a:r>
              <a:rPr lang="en-US" altLang="zh-CN" sz="2000" b="1" dirty="0">
                <a:solidFill>
                  <a:schemeClr val="tx1">
                    <a:lumMod val="75000"/>
                    <a:lumOff val="25000"/>
                  </a:schemeClr>
                </a:solidFill>
              </a:rPr>
              <a:t>02</a:t>
            </a:r>
            <a:r>
              <a:rPr lang="zh-CN" altLang="en-US" sz="2000" b="1" dirty="0">
                <a:solidFill>
                  <a:schemeClr val="tx1">
                    <a:lumMod val="75000"/>
                    <a:lumOff val="25000"/>
                  </a:schemeClr>
                </a:solidFill>
              </a:rPr>
              <a:t>民终</a:t>
            </a:r>
            <a:r>
              <a:rPr lang="en-US" altLang="zh-CN" sz="2000" b="1" dirty="0">
                <a:solidFill>
                  <a:schemeClr val="tx1">
                    <a:lumMod val="75000"/>
                    <a:lumOff val="25000"/>
                  </a:schemeClr>
                </a:solidFill>
              </a:rPr>
              <a:t>1515</a:t>
            </a:r>
            <a:r>
              <a:rPr lang="zh-CN" altLang="en-US"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a:solidFill>
                  <a:schemeClr val="tx1">
                    <a:lumMod val="75000"/>
                    <a:lumOff val="25000"/>
                  </a:schemeClr>
                </a:solidFill>
              </a:rPr>
              <a:t>事实背景</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en-US" altLang="zh-CN" sz="2000" dirty="0">
                <a:solidFill>
                  <a:schemeClr val="tx1">
                    <a:lumMod val="75000"/>
                    <a:lumOff val="25000"/>
                  </a:schemeClr>
                </a:solidFill>
              </a:rPr>
              <a:t>20</a:t>
            </a:r>
            <a:r>
              <a:rPr lang="zh-CN" altLang="en-US" sz="2000" dirty="0">
                <a:solidFill>
                  <a:schemeClr val="tx1">
                    <a:lumMod val="75000"/>
                    <a:lumOff val="25000"/>
                  </a:schemeClr>
                </a:solidFill>
              </a:rPr>
              <a:t>世纪</a:t>
            </a:r>
            <a:r>
              <a:rPr lang="en-US" altLang="zh-CN" sz="2000" dirty="0">
                <a:solidFill>
                  <a:schemeClr val="tx1">
                    <a:lumMod val="75000"/>
                    <a:lumOff val="25000"/>
                  </a:schemeClr>
                </a:solidFill>
              </a:rPr>
              <a:t>80</a:t>
            </a:r>
            <a:r>
              <a:rPr lang="zh-CN" altLang="en-US" sz="2000" dirty="0">
                <a:solidFill>
                  <a:schemeClr val="tx1">
                    <a:lumMod val="75000"/>
                    <a:lumOff val="25000"/>
                  </a:schemeClr>
                </a:solidFill>
              </a:rPr>
              <a:t>年代，在人民大会堂装修过程中，相关部门与福建工艺美术学校（现福州大学）签订的合同，约定创作以“武夷风光”为内容的壁画作为福建厅的主装饰画。此后，组织员工吴某某、陈某某等师生进行集体创作，最终完成了大型漆壁画</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武夷之春</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a:t>
            </a:r>
            <a:endParaRPr lang="en-US" altLang="zh-CN" sz="2000"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en-US" altLang="zh-CN" sz="2000" dirty="0">
                <a:solidFill>
                  <a:schemeClr val="tx1">
                    <a:lumMod val="75000"/>
                    <a:lumOff val="25000"/>
                  </a:schemeClr>
                </a:solidFill>
              </a:rPr>
              <a:t>2013</a:t>
            </a:r>
            <a:r>
              <a:rPr lang="zh-CN" altLang="en-US" sz="2000" dirty="0">
                <a:solidFill>
                  <a:schemeClr val="tx1">
                    <a:lumMod val="75000"/>
                    <a:lumOff val="25000"/>
                  </a:schemeClr>
                </a:solidFill>
              </a:rPr>
              <a:t>年</a:t>
            </a:r>
            <a:r>
              <a:rPr lang="en-US" altLang="zh-CN" sz="2000" dirty="0">
                <a:solidFill>
                  <a:schemeClr val="tx1">
                    <a:lumMod val="75000"/>
                    <a:lumOff val="25000"/>
                  </a:schemeClr>
                </a:solidFill>
              </a:rPr>
              <a:t>10</a:t>
            </a:r>
            <a:r>
              <a:rPr lang="zh-CN" altLang="en-US" sz="2000" dirty="0">
                <a:solidFill>
                  <a:schemeClr val="tx1">
                    <a:lumMod val="75000"/>
                    <a:lumOff val="25000"/>
                  </a:schemeClr>
                </a:solidFill>
              </a:rPr>
              <a:t>月，陈某某对“大型漆壁画</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武夷之春</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进行著作权个人登记，登记内容为“作者陈某某、著作权人陈某某”。因吴某某已去世，其父母向厦门市思明区人民法院提起诉讼，认为涉案美术作品属于自然人作品，陈某某的行为侵犯了吴某某包括署名权、展览权在内的多项著作权利。</a:t>
            </a:r>
            <a:endParaRPr lang="en-US" altLang="zh-CN" sz="2000" dirty="0">
              <a:solidFill>
                <a:schemeClr val="tx1">
                  <a:lumMod val="75000"/>
                  <a:lumOff val="25000"/>
                </a:schemeClr>
              </a:solidFill>
            </a:endParaRPr>
          </a:p>
          <a:p>
            <a:pPr marL="323850" algn="just"/>
            <a:endParaRPr lang="en-US" altLang="zh-CN" dirty="0"/>
          </a:p>
          <a:p>
            <a:pPr marL="323850" algn="just"/>
            <a:endParaRPr lang="en-US" altLang="zh-CN" dirty="0"/>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294167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法人作品（</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3</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武夷之春</a:t>
            </a:r>
            <a:r>
              <a:rPr lang="en-US" altLang="zh-CN" sz="2000" b="1" dirty="0">
                <a:solidFill>
                  <a:schemeClr val="tx1">
                    <a:lumMod val="75000"/>
                    <a:lumOff val="25000"/>
                  </a:schemeClr>
                </a:solidFill>
              </a:rPr>
              <a:t>》</a:t>
            </a:r>
            <a:r>
              <a:rPr lang="zh-CN" altLang="en-US" sz="2000" b="1" dirty="0">
                <a:solidFill>
                  <a:schemeClr val="tx1">
                    <a:lumMod val="75000"/>
                    <a:lumOff val="25000"/>
                  </a:schemeClr>
                </a:solidFill>
              </a:rPr>
              <a:t>案（</a:t>
            </a:r>
            <a:r>
              <a:rPr lang="en-US" altLang="zh-CN" sz="2000" b="1" dirty="0">
                <a:solidFill>
                  <a:schemeClr val="tx1">
                    <a:lumMod val="75000"/>
                    <a:lumOff val="25000"/>
                  </a:schemeClr>
                </a:solidFill>
              </a:rPr>
              <a:t>[2018]</a:t>
            </a:r>
            <a:r>
              <a:rPr lang="zh-CN" altLang="en-US" sz="2000" b="1" dirty="0">
                <a:solidFill>
                  <a:schemeClr val="tx1">
                    <a:lumMod val="75000"/>
                    <a:lumOff val="25000"/>
                  </a:schemeClr>
                </a:solidFill>
              </a:rPr>
              <a:t>闽</a:t>
            </a:r>
            <a:r>
              <a:rPr lang="en-US" altLang="zh-CN" sz="2000" b="1" dirty="0">
                <a:solidFill>
                  <a:schemeClr val="tx1">
                    <a:lumMod val="75000"/>
                    <a:lumOff val="25000"/>
                  </a:schemeClr>
                </a:solidFill>
              </a:rPr>
              <a:t>02</a:t>
            </a:r>
            <a:r>
              <a:rPr lang="zh-CN" altLang="en-US" sz="2000" b="1" dirty="0">
                <a:solidFill>
                  <a:schemeClr val="tx1">
                    <a:lumMod val="75000"/>
                    <a:lumOff val="25000"/>
                  </a:schemeClr>
                </a:solidFill>
              </a:rPr>
              <a:t>民终</a:t>
            </a:r>
            <a:r>
              <a:rPr lang="en-US" altLang="zh-CN" sz="2000" b="1" dirty="0">
                <a:solidFill>
                  <a:schemeClr val="tx1">
                    <a:lumMod val="75000"/>
                    <a:lumOff val="25000"/>
                  </a:schemeClr>
                </a:solidFill>
              </a:rPr>
              <a:t>1515</a:t>
            </a:r>
            <a:r>
              <a:rPr lang="zh-CN" altLang="en-US"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a:solidFill>
                  <a:schemeClr val="tx1">
                    <a:lumMod val="75000"/>
                    <a:lumOff val="25000"/>
                  </a:schemeClr>
                </a:solidFill>
              </a:rPr>
              <a:t>庭审历程</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一审中，第三人福州大学主张涉案该美术作品系由原福建工艺美术学校主持、体现法人意志并由法人承担责任的法人作品，其系继受主体，应享有完整的著作权。一审法院认为，基于涉案作品完成的复杂性、责任承担方面的政治性、以及体现法人意志性等因素，应当认定该作品属于法人</a:t>
            </a:r>
            <a:r>
              <a:rPr lang="zh-CN" altLang="en-US" sz="2000" dirty="0" smtClean="0">
                <a:solidFill>
                  <a:schemeClr val="tx1">
                    <a:lumMod val="75000"/>
                    <a:lumOff val="25000"/>
                  </a:schemeClr>
                </a:solidFill>
              </a:rPr>
              <a:t>作品。</a:t>
            </a:r>
            <a:endParaRPr lang="en-US" altLang="zh-CN" sz="2000" dirty="0">
              <a:solidFill>
                <a:schemeClr val="tx1">
                  <a:lumMod val="75000"/>
                  <a:lumOff val="25000"/>
                </a:schemeClr>
              </a:solidFill>
            </a:endParaRPr>
          </a:p>
          <a:p>
            <a:pPr marL="323850" algn="just"/>
            <a:endParaRPr lang="zh-CN" altLang="en-US" sz="2000" dirty="0">
              <a:solidFill>
                <a:schemeClr val="tx1">
                  <a:lumMod val="75000"/>
                  <a:lumOff val="25000"/>
                </a:schemeClr>
              </a:solidFill>
            </a:endParaRPr>
          </a:p>
          <a:p>
            <a:pPr marL="323850" algn="just"/>
            <a:r>
              <a:rPr lang="zh-CN" altLang="en-US" sz="2000" b="1" u="sng" dirty="0">
                <a:solidFill>
                  <a:schemeClr val="tx1">
                    <a:lumMod val="75000"/>
                    <a:lumOff val="25000"/>
                  </a:schemeClr>
                </a:solidFill>
              </a:rPr>
              <a:t>二审法院认为，涉案作品应属特殊职务作品</a:t>
            </a:r>
            <a:r>
              <a:rPr lang="zh-CN" altLang="en-US" sz="2000" dirty="0">
                <a:solidFill>
                  <a:schemeClr val="tx1">
                    <a:lumMod val="75000"/>
                    <a:lumOff val="25000"/>
                  </a:schemeClr>
                </a:solidFill>
              </a:rPr>
              <a:t>。与单位发布的工作总结、研究报告等典型的法人作品有所不同，讼争作品系美术作品，本质上属于高度个性化的创作行为，作者在有关部门提出的创作主题和原则性要求下，仍可发挥个人创造力。创作过程中利用了单位物质技术条件（如安排现场取景等）。</a:t>
            </a:r>
            <a:r>
              <a:rPr lang="zh-CN" altLang="en-US" sz="2000" b="1" u="sng" dirty="0">
                <a:solidFill>
                  <a:schemeClr val="tx1">
                    <a:lumMod val="75000"/>
                    <a:lumOff val="25000"/>
                  </a:schemeClr>
                </a:solidFill>
              </a:rPr>
              <a:t>因此，应属特殊职务作品</a:t>
            </a:r>
            <a:r>
              <a:rPr lang="zh-CN" altLang="en-US" sz="2000" dirty="0">
                <a:solidFill>
                  <a:schemeClr val="tx1">
                    <a:lumMod val="75000"/>
                    <a:lumOff val="25000"/>
                  </a:schemeClr>
                </a:solidFill>
              </a:rPr>
              <a:t>。</a:t>
            </a:r>
          </a:p>
          <a:p>
            <a:pPr algn="just"/>
            <a:r>
              <a:rPr lang="zh-CN" altLang="en-US" sz="2000" dirty="0">
                <a:solidFill>
                  <a:schemeClr val="tx1">
                    <a:lumMod val="75000"/>
                    <a:lumOff val="25000"/>
                  </a:schemeClr>
                </a:solidFill>
              </a:rPr>
              <a:t/>
            </a:r>
            <a:br>
              <a:rPr lang="zh-CN" altLang="en-US" sz="2000" dirty="0">
                <a:solidFill>
                  <a:schemeClr val="tx1">
                    <a:lumMod val="75000"/>
                    <a:lumOff val="25000"/>
                  </a:schemeClr>
                </a:solidFill>
              </a:rPr>
            </a:br>
            <a:endParaRPr lang="en-US" altLang="zh-CN" sz="2000" dirty="0">
              <a:solidFill>
                <a:schemeClr val="tx1">
                  <a:lumMod val="75000"/>
                  <a:lumOff val="25000"/>
                </a:schemeClr>
              </a:solidFill>
            </a:endParaRPr>
          </a:p>
          <a:p>
            <a:pPr marL="323850" algn="just"/>
            <a:endParaRPr lang="en-US" altLang="zh-CN" dirty="0"/>
          </a:p>
          <a:p>
            <a:pPr marL="323850" algn="just"/>
            <a:endParaRPr lang="en-US" altLang="zh-CN" dirty="0"/>
          </a:p>
          <a:p>
            <a:pPr marL="323850" algn="just"/>
            <a:endParaRPr lang="en-US" altLang="zh-CN" dirty="0"/>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374712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著作权法作品类型概念之辨析</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特殊职务作品 </a:t>
            </a:r>
            <a:r>
              <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vs. </a:t>
            </a:r>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法人作品</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r>
              <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4</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dirty="0">
              <a:solidFill>
                <a:srgbClr val="FF0000"/>
              </a:solidFill>
            </a:endParaRPr>
          </a:p>
          <a:p>
            <a:pPr marL="323850" algn="just"/>
            <a:r>
              <a:rPr lang="zh-CN" altLang="en-US" sz="2000" b="1" dirty="0" smtClean="0">
                <a:solidFill>
                  <a:schemeClr val="tx1">
                    <a:lumMod val="75000"/>
                    <a:lumOff val="25000"/>
                  </a:schemeClr>
                </a:solidFill>
              </a:rPr>
              <a:t>区分</a:t>
            </a:r>
            <a:r>
              <a:rPr lang="zh-CN" altLang="en-US" sz="2000" b="1" dirty="0">
                <a:solidFill>
                  <a:schemeClr val="tx1">
                    <a:lumMod val="75000"/>
                    <a:lumOff val="25000"/>
                  </a:schemeClr>
                </a:solidFill>
              </a:rPr>
              <a:t>要点：明确哪一方意志占据主导</a:t>
            </a:r>
            <a:endParaRPr lang="en-US" altLang="zh-CN" sz="2000" b="1" dirty="0">
              <a:solidFill>
                <a:schemeClr val="tx1">
                  <a:lumMod val="75000"/>
                  <a:lumOff val="25000"/>
                </a:schemeClr>
              </a:solidFill>
            </a:endParaRPr>
          </a:p>
          <a:p>
            <a:pPr marL="323850" algn="just"/>
            <a:endParaRPr lang="en-US" altLang="zh-CN" sz="2000" b="1" dirty="0"/>
          </a:p>
          <a:p>
            <a:pPr marL="781050" indent="-457200" algn="just">
              <a:buAutoNum type="arabicPeriod"/>
            </a:pPr>
            <a:r>
              <a:rPr lang="zh-CN" altLang="en-US" sz="2000" dirty="0">
                <a:solidFill>
                  <a:schemeClr val="tx1">
                    <a:lumMod val="75000"/>
                    <a:lumOff val="25000"/>
                  </a:schemeClr>
                </a:solidFill>
              </a:rPr>
              <a:t>意志应基于作品的具体创作思想及表达方式。不得仅以法人“定调子”、“定方向”作为法人意志之体现。</a:t>
            </a:r>
            <a:endParaRPr lang="en-US" altLang="zh-CN" sz="2000" dirty="0">
              <a:solidFill>
                <a:schemeClr val="tx1">
                  <a:lumMod val="75000"/>
                  <a:lumOff val="25000"/>
                </a:schemeClr>
              </a:solidFill>
            </a:endParaRPr>
          </a:p>
          <a:p>
            <a:pPr marL="781050" indent="-457200" algn="just">
              <a:buAutoNum type="arabicPeriod"/>
            </a:pPr>
            <a:endParaRPr lang="en-US" altLang="zh-CN" sz="1600" dirty="0">
              <a:solidFill>
                <a:schemeClr val="tx1">
                  <a:lumMod val="75000"/>
                  <a:lumOff val="25000"/>
                </a:schemeClr>
              </a:solidFill>
            </a:endParaRPr>
          </a:p>
          <a:p>
            <a:pPr marL="781050" indent="-457200" algn="just">
              <a:buAutoNum type="arabicPeriod"/>
            </a:pPr>
            <a:r>
              <a:rPr lang="zh-CN" altLang="en-US" sz="2000" dirty="0">
                <a:solidFill>
                  <a:schemeClr val="tx1">
                    <a:lumMod val="75000"/>
                    <a:lumOff val="25000"/>
                  </a:schemeClr>
                </a:solidFill>
              </a:rPr>
              <a:t>考察作品创作是否需要较大的个人发挥空间。如摄影作品、绘画作品通常在确定法人确定主题或方向后，个人仍可自由发挥个人创造力，在作品上充分注入个人的思想和情感。</a:t>
            </a:r>
            <a:endParaRPr lang="en-US" altLang="zh-CN" sz="2000" dirty="0">
              <a:solidFill>
                <a:schemeClr val="tx1">
                  <a:lumMod val="75000"/>
                  <a:lumOff val="25000"/>
                </a:schemeClr>
              </a:solidFill>
            </a:endParaRPr>
          </a:p>
          <a:p>
            <a:pPr marL="781050" indent="-457200" algn="just">
              <a:buAutoNum type="arabicPeriod"/>
            </a:pPr>
            <a:endParaRPr lang="en-US" altLang="zh-CN" sz="2000" dirty="0">
              <a:solidFill>
                <a:schemeClr val="tx1">
                  <a:lumMod val="75000"/>
                  <a:lumOff val="25000"/>
                </a:schemeClr>
              </a:solidFill>
            </a:endParaRPr>
          </a:p>
          <a:p>
            <a:pPr marL="781050" indent="-457200" algn="just">
              <a:buFontTx/>
              <a:buAutoNum type="arabicPeriod"/>
            </a:pPr>
            <a:r>
              <a:rPr lang="zh-CN" altLang="en-US" sz="2000" dirty="0">
                <a:solidFill>
                  <a:schemeClr val="tx1">
                    <a:lumMod val="75000"/>
                    <a:lumOff val="25000"/>
                  </a:schemeClr>
                </a:solidFill>
              </a:rPr>
              <a:t>警惕“法人意志”的任意扩大。若法人在创作过程作出的任何指示都可以成为“法人意志”，就会忽视作者的创造性劳动才是推动作品形成的主要因素。</a:t>
            </a:r>
            <a:endParaRPr lang="en-US" altLang="zh-CN" sz="2000" dirty="0">
              <a:solidFill>
                <a:schemeClr val="tx1">
                  <a:lumMod val="75000"/>
                  <a:lumOff val="25000"/>
                </a:schemeClr>
              </a:solidFill>
            </a:endParaRPr>
          </a:p>
          <a:p>
            <a:pPr marL="781050" indent="-457200" algn="just">
              <a:buAutoNum type="arabicPeriod"/>
            </a:pPr>
            <a:endParaRPr lang="en-US" altLang="zh-CN" sz="2000" dirty="0"/>
          </a:p>
          <a:p>
            <a:pPr marL="781050" indent="-457200" algn="just">
              <a:buAutoNum type="arabicPeriod"/>
            </a:pPr>
            <a:endParaRPr lang="en-US" altLang="zh-CN" sz="2400" b="1" dirty="0"/>
          </a:p>
          <a:p>
            <a:pPr marL="323850" algn="just"/>
            <a:endParaRPr lang="en-US" altLang="zh-CN" dirty="0"/>
          </a:p>
          <a:p>
            <a:pPr algn="just"/>
            <a:r>
              <a:rPr lang="zh-CN" altLang="en-US" dirty="0"/>
              <a:t/>
            </a:r>
            <a:br>
              <a:rPr lang="zh-CN" altLang="en-US" dirty="0"/>
            </a:br>
            <a:endParaRPr lang="en-US" altLang="zh-CN" dirty="0"/>
          </a:p>
          <a:p>
            <a:pPr marL="323850" algn="just"/>
            <a:endParaRPr lang="en-US" altLang="zh-CN" dirty="0"/>
          </a:p>
          <a:p>
            <a:pPr marL="323850" algn="just"/>
            <a:endParaRPr lang="en-US" altLang="zh-CN" dirty="0"/>
          </a:p>
          <a:p>
            <a:pPr marL="323850" algn="just"/>
            <a:endParaRPr lang="en-US" altLang="zh-CN" dirty="0"/>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16740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Times New Roman" panose="02020603050405020304" pitchFamily="18" charset="0"/>
                  <a:cs typeface="Times New Roman" panose="02020603050405020304" pitchFamily="18" charset="0"/>
                </a:endParaRPr>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Times New Roman" panose="02020603050405020304" pitchFamily="18"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宋体" panose="02010600030101010101" pitchFamily="2" charset="-122"/>
                    <a:cs typeface="Arial" panose="020B0604020202020204" pitchFamily="34" charset="0"/>
                  </a:rPr>
                  <a:t>	</a:t>
                </a:r>
                <a:r>
                  <a:rPr lang="zh-CN" altLang="en-US" sz="2800" b="1" spc="-15" dirty="0" smtClean="0">
                    <a:solidFill>
                      <a:srgbClr val="FFFFFF"/>
                    </a:solidFill>
                    <a:latin typeface="宋体" panose="02010600030101010101" pitchFamily="2" charset="-122"/>
                    <a:ea typeface="宋体" panose="02010600030101010101" pitchFamily="2" charset="-122"/>
                    <a:cs typeface="Times New Roman" panose="02020603050405020304" pitchFamily="18" charset="0"/>
                  </a:rPr>
                  <a:t>著作权法作品类型概念</a:t>
                </a:r>
                <a:r>
                  <a:rPr lang="zh-CN" altLang="en-US" sz="2800" b="1" spc="-15" dirty="0">
                    <a:solidFill>
                      <a:srgbClr val="FFFFFF"/>
                    </a:solidFill>
                    <a:latin typeface="宋体" panose="02010600030101010101" pitchFamily="2" charset="-122"/>
                    <a:ea typeface="宋体" panose="02010600030101010101" pitchFamily="2" charset="-122"/>
                    <a:cs typeface="Times New Roman" panose="02020603050405020304" pitchFamily="18" charset="0"/>
                  </a:rPr>
                  <a:t>之辨析</a:t>
                </a:r>
                <a:endParaRPr lang="en-US" altLang="zh-CN" sz="2800" b="1" spc="-15" dirty="0">
                  <a:solidFill>
                    <a:srgbClr val="FFFFFF"/>
                  </a:solidFill>
                  <a:latin typeface="宋体" panose="02010600030101010101" pitchFamily="2" charset="-122"/>
                  <a:ea typeface="宋体"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r>
              <a:rPr lang="zh-CN" altLang="en-US" sz="2400" b="1" spc="-15" dirty="0">
                <a:solidFill>
                  <a:schemeClr val="tx1">
                    <a:lumMod val="85000"/>
                    <a:lumOff val="15000"/>
                  </a:schemeClr>
                </a:solidFill>
                <a:latin typeface="Times New Roman" panose="02020603050405020304" pitchFamily="18" charset="0"/>
                <a:ea typeface="SimSun" panose="02010600030101010101" pitchFamily="2" charset="-122"/>
                <a:cs typeface="Times New Roman" panose="02020603050405020304" pitchFamily="18" charset="0"/>
              </a:rPr>
              <a:t>小结：各类作品的横向区分</a:t>
            </a:r>
            <a:endParaRPr lang="en-US" altLang="zh-CN" sz="2400" b="1" spc="-15" dirty="0">
              <a:solidFill>
                <a:schemeClr val="tx1">
                  <a:lumMod val="85000"/>
                  <a:lumOff val="15000"/>
                </a:schemeClr>
              </a:solidFill>
              <a:latin typeface="Times New Roman" panose="02020603050405020304" pitchFamily="18" charset="0"/>
              <a:ea typeface="SimSun" panose="02010600030101010101" pitchFamily="2" charset="-122"/>
              <a:cs typeface="Times New Roman" panose="02020603050405020304" pitchFamily="18" charset="0"/>
            </a:endParaRPr>
          </a:p>
          <a:p>
            <a:pPr marL="323850"/>
            <a:endParaRPr lang="en-US" altLang="zh-CN" sz="2000" b="1" spc="-15" dirty="0">
              <a:solidFill>
                <a:schemeClr val="tx1">
                  <a:lumMod val="75000"/>
                  <a:lumOff val="25000"/>
                </a:schemeClr>
              </a:solidFill>
              <a:latin typeface="Times New Roman" panose="02020603050405020304" pitchFamily="18" charset="0"/>
              <a:ea typeface="SimSun" panose="02010600030101010101" pitchFamily="2" charset="-122"/>
              <a:cs typeface="Times New Roman" panose="02020603050405020304" pitchFamily="18" charset="0"/>
            </a:endParaRPr>
          </a:p>
          <a:p>
            <a:pPr marL="323850"/>
            <a:endParaRPr lang="en-US" altLang="zh-CN" sz="2000" b="1" dirty="0">
              <a:solidFill>
                <a:schemeClr val="tx1">
                  <a:lumMod val="75000"/>
                  <a:lumOff val="25000"/>
                </a:schemeClr>
              </a:solidFill>
              <a:latin typeface="Times New Roman" panose="02020603050405020304" pitchFamily="18" charset="0"/>
              <a:cs typeface="Times New Roman" panose="02020603050405020304" pitchFamily="18" charset="0"/>
            </a:endParaRPr>
          </a:p>
          <a:p>
            <a:pPr marL="323850"/>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endParaRPr>
          </a:p>
          <a:p>
            <a: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rPr>
              <a:t/>
            </a:r>
            <a:b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rPr>
            </a:br>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endParaRPr>
          </a:p>
          <a:p>
            <a:pPr marL="323850"/>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endParaRPr>
          </a:p>
          <a:p>
            <a:pPr marL="323850"/>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endParaRPr>
          </a:p>
          <a:p>
            <a:pPr marL="323850"/>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endParaRPr>
          </a:p>
          <a:p>
            <a:pPr marL="323850"/>
            <a:endParaRPr lang="en-US" altLang="zh-CN" sz="2000" b="1" spc="-15" dirty="0">
              <a:solidFill>
                <a:schemeClr val="tx1">
                  <a:lumMod val="75000"/>
                  <a:lumOff val="25000"/>
                </a:schemeClr>
              </a:solidFill>
              <a:latin typeface="Times New Roman" panose="02020603050405020304" pitchFamily="18" charset="0"/>
              <a:ea typeface="SimSun" panose="02010600030101010101" pitchFamily="2" charset="-122"/>
              <a:cs typeface="Times New Roman" panose="02020603050405020304" pitchFamily="18" charset="0"/>
            </a:endParaRPr>
          </a:p>
          <a:p>
            <a:pPr marL="323850"/>
            <a:endParaRPr lang="en-US" altLang="zh-CN" sz="2000" b="1" spc="-15" dirty="0">
              <a:solidFill>
                <a:schemeClr val="tx1">
                  <a:lumMod val="75000"/>
                  <a:lumOff val="25000"/>
                </a:schemeClr>
              </a:solidFill>
              <a:latin typeface="Times New Roman" panose="02020603050405020304" pitchFamily="18" charset="0"/>
              <a:ea typeface="SimSun" panose="02010600030101010101" pitchFamily="2" charset="-122"/>
              <a:cs typeface="Times New Roman" panose="02020603050405020304" pitchFamily="18" charset="0"/>
            </a:endParaRPr>
          </a:p>
          <a:p>
            <a:pPr marL="323850"/>
            <a:endParaRPr lang="en-US" altLang="zh-CN" sz="2000" spc="-15" dirty="0">
              <a:solidFill>
                <a:schemeClr val="tx1">
                  <a:lumMod val="75000"/>
                  <a:lumOff val="25000"/>
                </a:schemeClr>
              </a:solidFill>
              <a:latin typeface="Times New Roman" panose="02020603050405020304" pitchFamily="18" charset="0"/>
              <a:ea typeface="SimSun" panose="02010600030101010101" pitchFamily="2" charset="-122"/>
              <a:cs typeface="Times New Roman" panose="02020603050405020304" pitchFamily="18" charset="0"/>
            </a:endParaRPr>
          </a:p>
          <a:p>
            <a:pPr marL="323850">
              <a:spcAft>
                <a:spcPts val="0"/>
              </a:spcAft>
            </a:pPr>
            <a:endParaRPr kumimoji="0" lang="en-US" altLang="en-US" sz="2000" b="1" i="0" u="none" strike="noStrike" cap="none" normalizeH="0" baseline="0" dirty="0">
              <a:ln>
                <a:noFill/>
              </a:ln>
              <a:solidFill>
                <a:schemeClr val="tx1">
                  <a:lumMod val="75000"/>
                  <a:lumOff val="25000"/>
                </a:schemeClr>
              </a:solidFill>
              <a:effectLst/>
              <a:latin typeface="Times New Roman" panose="02020603050405020304" pitchFamily="18" charset="0"/>
              <a:cs typeface="Times New Roman" panose="02020603050405020304" pitchFamily="18" charset="0"/>
            </a:endParaRPr>
          </a:p>
        </p:txBody>
      </p:sp>
      <p:graphicFrame>
        <p:nvGraphicFramePr>
          <p:cNvPr id="7" name="表格 6">
            <a:extLst>
              <a:ext uri="{FF2B5EF4-FFF2-40B4-BE49-F238E27FC236}">
                <a16:creationId xmlns:a16="http://schemas.microsoft.com/office/drawing/2014/main" xmlns="" id="{9B669BE2-E7CD-704E-9CFB-5A0732E0FEB9}"/>
              </a:ext>
            </a:extLst>
          </p:cNvPr>
          <p:cNvGraphicFramePr>
            <a:graphicFrameLocks noGrp="1"/>
          </p:cNvGraphicFramePr>
          <p:nvPr>
            <p:extLst>
              <p:ext uri="{D42A27DB-BD31-4B8C-83A1-F6EECF244321}">
                <p14:modId xmlns:p14="http://schemas.microsoft.com/office/powerpoint/2010/main" xmlns="" val="2459390090"/>
              </p:ext>
            </p:extLst>
          </p:nvPr>
        </p:nvGraphicFramePr>
        <p:xfrm>
          <a:off x="1003300" y="2717800"/>
          <a:ext cx="8839200" cy="4038600"/>
        </p:xfrm>
        <a:graphic>
          <a:graphicData uri="http://schemas.openxmlformats.org/drawingml/2006/table">
            <a:tbl>
              <a:tblPr firstRow="1" bandRow="1">
                <a:tableStyleId>{93296810-A885-4BE3-A3E7-6D5BEEA58F35}</a:tableStyleId>
              </a:tblPr>
              <a:tblGrid>
                <a:gridCol w="1673292">
                  <a:extLst>
                    <a:ext uri="{9D8B030D-6E8A-4147-A177-3AD203B41FA5}">
                      <a16:colId xmlns:a16="http://schemas.microsoft.com/office/drawing/2014/main" xmlns="" val="3043526469"/>
                    </a:ext>
                  </a:extLst>
                </a:gridCol>
                <a:gridCol w="2348502">
                  <a:extLst>
                    <a:ext uri="{9D8B030D-6E8A-4147-A177-3AD203B41FA5}">
                      <a16:colId xmlns:a16="http://schemas.microsoft.com/office/drawing/2014/main" xmlns="" val="3707679936"/>
                    </a:ext>
                  </a:extLst>
                </a:gridCol>
                <a:gridCol w="2217954">
                  <a:extLst>
                    <a:ext uri="{9D8B030D-6E8A-4147-A177-3AD203B41FA5}">
                      <a16:colId xmlns:a16="http://schemas.microsoft.com/office/drawing/2014/main" xmlns="" val="922446956"/>
                    </a:ext>
                  </a:extLst>
                </a:gridCol>
                <a:gridCol w="2599452">
                  <a:extLst>
                    <a:ext uri="{9D8B030D-6E8A-4147-A177-3AD203B41FA5}">
                      <a16:colId xmlns:a16="http://schemas.microsoft.com/office/drawing/2014/main" xmlns="" val="907360677"/>
                    </a:ext>
                  </a:extLst>
                </a:gridCol>
              </a:tblGrid>
              <a:tr h="528864">
                <a:tc>
                  <a:txBody>
                    <a:bodyPr/>
                    <a:lstStyle/>
                    <a:p>
                      <a:pPr algn="ctr"/>
                      <a:endParaRPr lang="zh-CN" altLang="en-US" sz="1600" dirty="0"/>
                    </a:p>
                  </a:txBody>
                  <a:tcPr anchor="ctr"/>
                </a:tc>
                <a:tc>
                  <a:txBody>
                    <a:bodyPr/>
                    <a:lstStyle/>
                    <a:p>
                      <a:pPr algn="ctr"/>
                      <a:r>
                        <a:rPr lang="zh-CN" altLang="en-US" sz="1800" b="1" dirty="0">
                          <a:solidFill>
                            <a:schemeClr val="tx1">
                              <a:lumMod val="75000"/>
                              <a:lumOff val="25000"/>
                            </a:schemeClr>
                          </a:solidFill>
                          <a:latin typeface="+mn-lt"/>
                          <a:ea typeface="+mn-ea"/>
                          <a:cs typeface="+mn-cs"/>
                        </a:rPr>
                        <a:t>一般职务作品</a:t>
                      </a:r>
                    </a:p>
                  </a:txBody>
                  <a:tcPr anchor="ctr"/>
                </a:tc>
                <a:tc>
                  <a:txBody>
                    <a:bodyPr/>
                    <a:lstStyle/>
                    <a:p>
                      <a:pPr algn="ctr"/>
                      <a:r>
                        <a:rPr lang="zh-CN" altLang="en-US" sz="1800" b="1" dirty="0">
                          <a:solidFill>
                            <a:schemeClr val="tx1">
                              <a:lumMod val="75000"/>
                              <a:lumOff val="25000"/>
                            </a:schemeClr>
                          </a:solidFill>
                          <a:latin typeface="+mn-lt"/>
                          <a:ea typeface="+mn-ea"/>
                          <a:cs typeface="+mn-cs"/>
                        </a:rPr>
                        <a:t>特殊职务作品</a:t>
                      </a:r>
                    </a:p>
                  </a:txBody>
                  <a:tcPr anchor="ctr"/>
                </a:tc>
                <a:tc>
                  <a:txBody>
                    <a:bodyPr/>
                    <a:lstStyle/>
                    <a:p>
                      <a:pPr algn="ctr"/>
                      <a:r>
                        <a:rPr lang="zh-CN" altLang="en-US" sz="1800" b="1" dirty="0">
                          <a:solidFill>
                            <a:schemeClr val="tx1">
                              <a:lumMod val="75000"/>
                              <a:lumOff val="25000"/>
                            </a:schemeClr>
                          </a:solidFill>
                          <a:latin typeface="+mn-lt"/>
                          <a:ea typeface="+mn-ea"/>
                          <a:cs typeface="+mn-cs"/>
                        </a:rPr>
                        <a:t>法人作品</a:t>
                      </a:r>
                    </a:p>
                  </a:txBody>
                  <a:tcPr anchor="ctr"/>
                </a:tc>
                <a:extLst>
                  <a:ext uri="{0D108BD9-81ED-4DB2-BD59-A6C34878D82A}">
                    <a16:rowId xmlns:a16="http://schemas.microsoft.com/office/drawing/2014/main" xmlns="" val="3613645130"/>
                  </a:ext>
                </a:extLst>
              </a:tr>
              <a:tr h="1298121">
                <a:tc>
                  <a:txBody>
                    <a:bodyPr/>
                    <a:lstStyle/>
                    <a:p>
                      <a:pPr algn="ctr"/>
                      <a:r>
                        <a:rPr lang="zh-CN" altLang="en-US" sz="1800" b="1" dirty="0">
                          <a:solidFill>
                            <a:schemeClr val="tx1">
                              <a:lumMod val="75000"/>
                              <a:lumOff val="25000"/>
                            </a:schemeClr>
                          </a:solidFill>
                        </a:rPr>
                        <a:t>一般职务作品</a:t>
                      </a:r>
                    </a:p>
                  </a:txBody>
                  <a:tcPr anchor="ctr">
                    <a:lnTlToBr w="12700" cap="flat" cmpd="sng" algn="ctr">
                      <a:noFill/>
                      <a:prstDash val="solid"/>
                      <a:round/>
                      <a:headEnd type="none" w="med" len="med"/>
                      <a:tailEnd type="none" w="med" len="med"/>
                    </a:lnTlToBr>
                  </a:tcPr>
                </a:tc>
                <a:tc>
                  <a:txBody>
                    <a:bodyPr/>
                    <a:lstStyle/>
                    <a:p>
                      <a:pPr algn="ctr"/>
                      <a:r>
                        <a:rPr lang="en-US" altLang="zh-CN" sz="1800" b="0" dirty="0">
                          <a:solidFill>
                            <a:schemeClr val="tx1">
                              <a:lumMod val="75000"/>
                              <a:lumOff val="25000"/>
                            </a:schemeClr>
                          </a:solidFill>
                        </a:rPr>
                        <a:t>NA</a:t>
                      </a:r>
                      <a:endParaRPr lang="zh-CN" altLang="en-US" sz="1800" b="0" dirty="0">
                        <a:solidFill>
                          <a:schemeClr val="tx1">
                            <a:lumMod val="75000"/>
                            <a:lumOff val="25000"/>
                          </a:schemeClr>
                        </a:solidFill>
                      </a:endParaRPr>
                    </a:p>
                  </a:txBody>
                  <a:tcPr anchor="ctr">
                    <a:lnTlToBr w="12700" cap="flat" cmpd="sng" algn="ctr">
                      <a:noFill/>
                      <a:prstDash val="solid"/>
                      <a:round/>
                      <a:headEnd type="none" w="med" len="med"/>
                      <a:tailEnd type="none" w="med" len="med"/>
                    </a:lnTlToBr>
                  </a:tcPr>
                </a:tc>
                <a:tc>
                  <a:txBody>
                    <a:bodyPr/>
                    <a:lstStyle/>
                    <a:p>
                      <a:pPr algn="ctr"/>
                      <a:r>
                        <a:rPr lang="zh-CN" altLang="en-US" sz="1800" b="0" dirty="0">
                          <a:solidFill>
                            <a:schemeClr val="tx1">
                              <a:lumMod val="75000"/>
                              <a:lumOff val="25000"/>
                            </a:schemeClr>
                          </a:solidFill>
                        </a:rPr>
                        <a:t>单位物质技术条件；</a:t>
                      </a:r>
                      <a:endParaRPr lang="en-US" altLang="zh-CN" sz="1800" b="0" dirty="0">
                        <a:solidFill>
                          <a:schemeClr val="tx1">
                            <a:lumMod val="75000"/>
                            <a:lumOff val="25000"/>
                          </a:schemeClr>
                        </a:solidFill>
                      </a:endParaRPr>
                    </a:p>
                    <a:p>
                      <a:pPr algn="ctr"/>
                      <a:r>
                        <a:rPr lang="zh-CN" altLang="en-US" sz="1800" b="0" dirty="0">
                          <a:solidFill>
                            <a:schemeClr val="tx1">
                              <a:lumMod val="75000"/>
                              <a:lumOff val="25000"/>
                            </a:schemeClr>
                          </a:solidFill>
                        </a:rPr>
                        <a:t>单位承担责任</a:t>
                      </a:r>
                    </a:p>
                  </a:txBody>
                  <a:tcPr anchor="ctr">
                    <a:lnTlToBr w="12700" cap="flat" cmpd="sng" algn="ctr">
                      <a:noFill/>
                      <a:prstDash val="solid"/>
                      <a:round/>
                      <a:headEnd type="none" w="med" len="med"/>
                      <a:tailEnd type="none" w="med" len="med"/>
                    </a:lnTlToBr>
                  </a:tcPr>
                </a:tc>
                <a:tc>
                  <a:txBody>
                    <a:bodyPr/>
                    <a:lstStyle/>
                    <a:p>
                      <a:pPr algn="ctr"/>
                      <a:r>
                        <a:rPr lang="zh-CN" altLang="en-US" sz="1800" b="0" dirty="0">
                          <a:solidFill>
                            <a:schemeClr val="tx1">
                              <a:lumMod val="75000"/>
                              <a:lumOff val="25000"/>
                            </a:schemeClr>
                          </a:solidFill>
                        </a:rPr>
                        <a:t>单位意志</a:t>
                      </a:r>
                      <a:r>
                        <a:rPr lang="en-US" altLang="zh-CN" sz="1800" b="0" dirty="0">
                          <a:solidFill>
                            <a:schemeClr val="tx1">
                              <a:lumMod val="75000"/>
                              <a:lumOff val="25000"/>
                            </a:schemeClr>
                          </a:solidFill>
                        </a:rPr>
                        <a:t>v.</a:t>
                      </a:r>
                      <a:r>
                        <a:rPr lang="zh-CN" altLang="en-US" sz="1800" b="0" dirty="0">
                          <a:solidFill>
                            <a:schemeClr val="tx1">
                              <a:lumMod val="75000"/>
                              <a:lumOff val="25000"/>
                            </a:schemeClr>
                          </a:solidFill>
                        </a:rPr>
                        <a:t>个人意志</a:t>
                      </a:r>
                      <a:endParaRPr lang="en-US" altLang="zh-CN" sz="1800" b="0" dirty="0">
                        <a:solidFill>
                          <a:schemeClr val="tx1">
                            <a:lumMod val="75000"/>
                            <a:lumOff val="25000"/>
                          </a:schemeClr>
                        </a:solidFill>
                      </a:endParaRPr>
                    </a:p>
                    <a:p>
                      <a:pPr algn="ctr"/>
                      <a:r>
                        <a:rPr lang="zh-CN" altLang="en-US" sz="1800" b="0" dirty="0">
                          <a:solidFill>
                            <a:schemeClr val="tx1">
                              <a:lumMod val="75000"/>
                              <a:lumOff val="25000"/>
                            </a:schemeClr>
                          </a:solidFill>
                        </a:rPr>
                        <a:t>单位组织</a:t>
                      </a:r>
                      <a:r>
                        <a:rPr lang="en-US" altLang="zh-CN" sz="1800" b="0" dirty="0">
                          <a:solidFill>
                            <a:schemeClr val="tx1">
                              <a:lumMod val="75000"/>
                              <a:lumOff val="25000"/>
                            </a:schemeClr>
                          </a:solidFill>
                        </a:rPr>
                        <a:t>v. </a:t>
                      </a:r>
                      <a:r>
                        <a:rPr lang="zh-CN" altLang="en-US" sz="1800" b="0" dirty="0">
                          <a:solidFill>
                            <a:schemeClr val="tx1">
                              <a:lumMod val="75000"/>
                              <a:lumOff val="25000"/>
                            </a:schemeClr>
                          </a:solidFill>
                        </a:rPr>
                        <a:t>工作任务</a:t>
                      </a:r>
                      <a:endParaRPr lang="en-US" altLang="zh-CN" sz="1800" b="0" dirty="0">
                        <a:solidFill>
                          <a:schemeClr val="tx1">
                            <a:lumMod val="75000"/>
                            <a:lumOff val="25000"/>
                          </a:schemeClr>
                        </a:solidFill>
                      </a:endParaRPr>
                    </a:p>
                    <a:p>
                      <a:pPr algn="ctr"/>
                      <a:r>
                        <a:rPr lang="zh-CN" altLang="en-US" sz="1800" b="0" dirty="0">
                          <a:solidFill>
                            <a:schemeClr val="tx1">
                              <a:lumMod val="75000"/>
                              <a:lumOff val="25000"/>
                            </a:schemeClr>
                          </a:solidFill>
                        </a:rPr>
                        <a:t>单位承担责任</a:t>
                      </a:r>
                    </a:p>
                  </a:txBody>
                  <a:tcPr anchor="ctr">
                    <a:lnTlToBr w="12700" cap="flat" cmpd="sng" algn="ctr">
                      <a:noFill/>
                      <a:prstDash val="solid"/>
                      <a:round/>
                      <a:headEnd type="none" w="med" len="med"/>
                      <a:tailEnd type="none" w="med" len="med"/>
                    </a:lnTlToBr>
                  </a:tcPr>
                </a:tc>
                <a:extLst>
                  <a:ext uri="{0D108BD9-81ED-4DB2-BD59-A6C34878D82A}">
                    <a16:rowId xmlns:a16="http://schemas.microsoft.com/office/drawing/2014/main" xmlns="" val="2637713665"/>
                  </a:ext>
                </a:extLst>
              </a:tr>
              <a:tr h="913494">
                <a:tc>
                  <a:txBody>
                    <a:bodyPr/>
                    <a:lstStyle/>
                    <a:p>
                      <a:pPr algn="ctr"/>
                      <a:r>
                        <a:rPr lang="zh-CN" altLang="en-US" sz="1800" b="1" dirty="0">
                          <a:solidFill>
                            <a:schemeClr val="tx1">
                              <a:lumMod val="75000"/>
                              <a:lumOff val="25000"/>
                            </a:schemeClr>
                          </a:solidFill>
                        </a:rPr>
                        <a:t>特殊职务作品</a:t>
                      </a:r>
                    </a:p>
                  </a:txBody>
                  <a:tcPr anchor="ctr">
                    <a:lnTlToBr w="12700" cap="flat" cmpd="sng" algn="ctr">
                      <a:noFill/>
                      <a:prstDash val="solid"/>
                      <a:round/>
                      <a:headEnd type="none" w="med" len="med"/>
                      <a:tailEnd type="none" w="med" len="med"/>
                    </a:lnTlToB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0" dirty="0">
                          <a:solidFill>
                            <a:schemeClr val="tx1">
                              <a:lumMod val="75000"/>
                              <a:lumOff val="25000"/>
                            </a:schemeClr>
                          </a:solidFill>
                        </a:rPr>
                        <a:t>单位物质技术条件；单位承担责任</a:t>
                      </a:r>
                    </a:p>
                  </a:txBody>
                  <a:tcPr anchor="ctr">
                    <a:lnTlToBr w="12700" cap="flat" cmpd="sng" algn="ctr">
                      <a:noFill/>
                      <a:prstDash val="solid"/>
                      <a:round/>
                      <a:headEnd type="none" w="med" len="med"/>
                      <a:tailEnd type="none" w="med" len="med"/>
                    </a:lnTlToBr>
                  </a:tcPr>
                </a:tc>
                <a:tc>
                  <a:txBody>
                    <a:bodyPr/>
                    <a:lstStyle/>
                    <a:p>
                      <a:pPr algn="ctr"/>
                      <a:r>
                        <a:rPr lang="en-US" altLang="zh-CN" sz="1800" b="0" dirty="0">
                          <a:solidFill>
                            <a:schemeClr val="tx1">
                              <a:lumMod val="75000"/>
                              <a:lumOff val="25000"/>
                            </a:schemeClr>
                          </a:solidFill>
                        </a:rPr>
                        <a:t>NA</a:t>
                      </a:r>
                      <a:endParaRPr lang="zh-CN" altLang="en-US" sz="1800" b="0" dirty="0">
                        <a:solidFill>
                          <a:schemeClr val="tx1">
                            <a:lumMod val="75000"/>
                            <a:lumOff val="25000"/>
                          </a:schemeClr>
                        </a:solidFill>
                      </a:endParaRPr>
                    </a:p>
                  </a:txBody>
                  <a:tcPr anchor="ctr">
                    <a:lnTlToBr w="12700" cap="flat" cmpd="sng" algn="ctr">
                      <a:noFill/>
                      <a:prstDash val="solid"/>
                      <a:round/>
                      <a:headEnd type="none" w="med" len="med"/>
                      <a:tailEnd type="none" w="med" len="med"/>
                    </a:lnTlToBr>
                  </a:tcPr>
                </a:tc>
                <a:tc>
                  <a:txBody>
                    <a:bodyPr/>
                    <a:lstStyle/>
                    <a:p>
                      <a:pPr algn="ctr"/>
                      <a:r>
                        <a:rPr lang="zh-CN" altLang="en-US" sz="1800" b="0" dirty="0">
                          <a:solidFill>
                            <a:schemeClr val="tx1">
                              <a:lumMod val="75000"/>
                              <a:lumOff val="25000"/>
                            </a:schemeClr>
                          </a:solidFill>
                        </a:rPr>
                        <a:t>单位意志个人意志</a:t>
                      </a:r>
                      <a:endParaRPr lang="en-US" altLang="zh-CN" sz="1800" b="0" dirty="0">
                        <a:solidFill>
                          <a:schemeClr val="tx1">
                            <a:lumMod val="75000"/>
                            <a:lumOff val="25000"/>
                          </a:schemeClr>
                        </a:solidFill>
                      </a:endParaRPr>
                    </a:p>
                    <a:p>
                      <a:pPr algn="ctr"/>
                      <a:r>
                        <a:rPr lang="zh-CN" altLang="en-US" sz="1800" b="0" dirty="0">
                          <a:solidFill>
                            <a:schemeClr val="tx1">
                              <a:lumMod val="75000"/>
                              <a:lumOff val="25000"/>
                            </a:schemeClr>
                          </a:solidFill>
                        </a:rPr>
                        <a:t>谁占据主导地位</a:t>
                      </a:r>
                    </a:p>
                  </a:txBody>
                  <a:tcPr anchor="ctr">
                    <a:lnTlToBr w="12700" cap="flat" cmpd="sng" algn="ctr">
                      <a:noFill/>
                      <a:prstDash val="solid"/>
                      <a:round/>
                      <a:headEnd type="none" w="med" len="med"/>
                      <a:tailEnd type="none" w="med" len="med"/>
                    </a:lnTlToBr>
                  </a:tcPr>
                </a:tc>
                <a:extLst>
                  <a:ext uri="{0D108BD9-81ED-4DB2-BD59-A6C34878D82A}">
                    <a16:rowId xmlns:a16="http://schemas.microsoft.com/office/drawing/2014/main" xmlns="" val="2373137948"/>
                  </a:ext>
                </a:extLst>
              </a:tr>
              <a:tr h="1298121">
                <a:tc>
                  <a:txBody>
                    <a:bodyPr/>
                    <a:lstStyle/>
                    <a:p>
                      <a:pPr algn="ctr"/>
                      <a:r>
                        <a:rPr lang="zh-CN" altLang="en-US" sz="1800" b="1" dirty="0">
                          <a:solidFill>
                            <a:schemeClr val="tx1">
                              <a:lumMod val="75000"/>
                              <a:lumOff val="25000"/>
                            </a:schemeClr>
                          </a:solidFill>
                        </a:rPr>
                        <a:t>法人作品</a:t>
                      </a:r>
                    </a:p>
                  </a:txBody>
                  <a:tcPr anchor="ctr">
                    <a:lnTlToBr w="12700" cap="flat" cmpd="sng" algn="ctr">
                      <a:noFill/>
                      <a:prstDash val="solid"/>
                      <a:round/>
                      <a:headEnd type="none" w="med" len="med"/>
                      <a:tailEnd type="none" w="med" len="med"/>
                    </a:lnTlToBr>
                  </a:tcPr>
                </a:tc>
                <a:tc>
                  <a:txBody>
                    <a:bodyPr/>
                    <a:lstStyle/>
                    <a:p>
                      <a:pPr algn="ctr"/>
                      <a:r>
                        <a:rPr lang="zh-CN" altLang="en-US" sz="1800" b="0" dirty="0">
                          <a:solidFill>
                            <a:schemeClr val="tx1">
                              <a:lumMod val="75000"/>
                              <a:lumOff val="25000"/>
                            </a:schemeClr>
                          </a:solidFill>
                        </a:rPr>
                        <a:t>单位意志</a:t>
                      </a:r>
                      <a:r>
                        <a:rPr lang="en-US" altLang="zh-CN" sz="1800" b="0" dirty="0">
                          <a:solidFill>
                            <a:schemeClr val="tx1">
                              <a:lumMod val="75000"/>
                              <a:lumOff val="25000"/>
                            </a:schemeClr>
                          </a:solidFill>
                        </a:rPr>
                        <a:t>v.</a:t>
                      </a:r>
                      <a:r>
                        <a:rPr lang="zh-CN" altLang="en-US" sz="1800" b="0" dirty="0">
                          <a:solidFill>
                            <a:schemeClr val="tx1">
                              <a:lumMod val="75000"/>
                              <a:lumOff val="25000"/>
                            </a:schemeClr>
                          </a:solidFill>
                        </a:rPr>
                        <a:t>个人意志</a:t>
                      </a:r>
                      <a:endParaRPr lang="en-US" altLang="zh-CN" sz="1800" b="0" dirty="0">
                        <a:solidFill>
                          <a:schemeClr val="tx1">
                            <a:lumMod val="75000"/>
                            <a:lumOff val="25000"/>
                          </a:schemeClr>
                        </a:solidFill>
                      </a:endParaRPr>
                    </a:p>
                    <a:p>
                      <a:pPr algn="ctr"/>
                      <a:r>
                        <a:rPr lang="zh-CN" altLang="en-US" sz="1800" b="0" dirty="0">
                          <a:solidFill>
                            <a:schemeClr val="tx1">
                              <a:lumMod val="75000"/>
                              <a:lumOff val="25000"/>
                            </a:schemeClr>
                          </a:solidFill>
                        </a:rPr>
                        <a:t>单位组织</a:t>
                      </a:r>
                      <a:r>
                        <a:rPr lang="en-US" altLang="zh-CN" sz="1800" b="0" dirty="0">
                          <a:solidFill>
                            <a:schemeClr val="tx1">
                              <a:lumMod val="75000"/>
                              <a:lumOff val="25000"/>
                            </a:schemeClr>
                          </a:solidFill>
                        </a:rPr>
                        <a:t>v. </a:t>
                      </a:r>
                      <a:r>
                        <a:rPr lang="zh-CN" altLang="en-US" sz="1800" b="0" dirty="0">
                          <a:solidFill>
                            <a:schemeClr val="tx1">
                              <a:lumMod val="75000"/>
                              <a:lumOff val="25000"/>
                            </a:schemeClr>
                          </a:solidFill>
                        </a:rPr>
                        <a:t>工作任务</a:t>
                      </a:r>
                      <a:endParaRPr lang="en-US" altLang="zh-CN" sz="1800" b="0" dirty="0">
                        <a:solidFill>
                          <a:schemeClr val="tx1">
                            <a:lumMod val="75000"/>
                            <a:lumOff val="25000"/>
                          </a:schemeClr>
                        </a:solidFill>
                      </a:endParaRPr>
                    </a:p>
                    <a:p>
                      <a:pPr algn="ctr"/>
                      <a:r>
                        <a:rPr lang="zh-CN" altLang="en-US" sz="1800" b="0" dirty="0">
                          <a:solidFill>
                            <a:schemeClr val="tx1">
                              <a:lumMod val="75000"/>
                              <a:lumOff val="25000"/>
                            </a:schemeClr>
                          </a:solidFill>
                        </a:rPr>
                        <a:t>单位承担责任</a:t>
                      </a:r>
                    </a:p>
                  </a:txBody>
                  <a:tcPr anchor="ctr">
                    <a:lnTlToBr w="12700" cap="flat" cmpd="sng" algn="ctr">
                      <a:noFill/>
                      <a:prstDash val="solid"/>
                      <a:round/>
                      <a:headEnd type="none" w="med" len="med"/>
                      <a:tailEnd type="none" w="med" len="med"/>
                    </a:lnTlToB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0" dirty="0">
                          <a:solidFill>
                            <a:schemeClr val="tx1">
                              <a:lumMod val="75000"/>
                              <a:lumOff val="25000"/>
                            </a:schemeClr>
                          </a:solidFill>
                        </a:rPr>
                        <a:t>单位意志与个人意志谁占据主导地位</a:t>
                      </a:r>
                    </a:p>
                  </a:txBody>
                  <a:tcPr anchor="ctr">
                    <a:lnTlToBr w="12700" cap="flat" cmpd="sng" algn="ctr">
                      <a:noFill/>
                      <a:prstDash val="solid"/>
                      <a:round/>
                      <a:headEnd type="none" w="med" len="med"/>
                      <a:tailEnd type="none" w="med" len="med"/>
                    </a:lnTlToBr>
                  </a:tcPr>
                </a:tc>
                <a:tc>
                  <a:txBody>
                    <a:bodyPr/>
                    <a:lstStyle/>
                    <a:p>
                      <a:pPr algn="ctr"/>
                      <a:r>
                        <a:rPr lang="en-US" altLang="zh-CN" sz="1800" b="0" dirty="0">
                          <a:solidFill>
                            <a:schemeClr val="tx1">
                              <a:lumMod val="75000"/>
                              <a:lumOff val="25000"/>
                            </a:schemeClr>
                          </a:solidFill>
                        </a:rPr>
                        <a:t>NA</a:t>
                      </a:r>
                      <a:endParaRPr lang="zh-CN" altLang="en-US" sz="1800" b="0" dirty="0">
                        <a:solidFill>
                          <a:schemeClr val="tx1">
                            <a:lumMod val="75000"/>
                            <a:lumOff val="25000"/>
                          </a:schemeClr>
                        </a:solidFill>
                      </a:endParaRPr>
                    </a:p>
                  </a:txBody>
                  <a:tcPr anchor="ctr">
                    <a:lnTlToBr w="12700" cap="flat" cmpd="sng" algn="ctr">
                      <a:noFill/>
                      <a:prstDash val="solid"/>
                      <a:round/>
                      <a:headEnd type="none" w="med" len="med"/>
                      <a:tailEnd type="none" w="med" len="med"/>
                    </a:lnTlToBr>
                  </a:tcPr>
                </a:tc>
                <a:extLst>
                  <a:ext uri="{0D108BD9-81ED-4DB2-BD59-A6C34878D82A}">
                    <a16:rowId xmlns:a16="http://schemas.microsoft.com/office/drawing/2014/main" xmlns="" val="3273697869"/>
                  </a:ext>
                </a:extLst>
              </a:tr>
            </a:tbl>
          </a:graphicData>
        </a:graphic>
      </p:graphicFrame>
    </p:spTree>
    <p:extLst>
      <p:ext uri="{BB962C8B-B14F-4D97-AF65-F5344CB8AC3E}">
        <p14:creationId xmlns:p14="http://schemas.microsoft.com/office/powerpoint/2010/main" xmlns="" val="66300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765550" y="7027182"/>
            <a:ext cx="3162300" cy="382156"/>
          </a:xfrm>
          <a:prstGeom prst="rect">
            <a:avLst/>
          </a:prstGeom>
        </p:spPr>
        <p:txBody>
          <a:bodyPr vert="horz" wrap="square" lIns="0" tIns="12700" rIns="0" bIns="0" rtlCol="0">
            <a:spAutoFit/>
          </a:bodyPr>
          <a:lstStyle/>
          <a:p>
            <a:pPr marL="12700" algn="ctr">
              <a:lnSpc>
                <a:spcPct val="100000"/>
              </a:lnSpc>
              <a:spcBef>
                <a:spcPts val="100"/>
              </a:spcBef>
            </a:pP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上海</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达</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沃</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师</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务</a:t>
            </a:r>
            <a:r>
              <a:rPr sz="2400" b="1" spc="-190" dirty="0" err="1" smtClean="0">
                <a:solidFill>
                  <a:srgbClr val="767676"/>
                </a:solidFill>
                <a:latin typeface="华文中宋" panose="02010600040101010101" pitchFamily="2" charset="-122"/>
                <a:ea typeface="华文中宋" panose="02010600040101010101" pitchFamily="2" charset="-122"/>
                <a:cs typeface="Droid Sans Fallback"/>
              </a:rPr>
              <a:t>所</a:t>
            </a:r>
            <a:endParaRPr sz="2400" b="1" dirty="0">
              <a:latin typeface="华文中宋" panose="02010600040101010101" pitchFamily="2" charset="-122"/>
              <a:ea typeface="华文中宋" panose="02010600040101010101" pitchFamily="2" charset="-122"/>
              <a:cs typeface="Droid Sans Fallback"/>
            </a:endParaRPr>
          </a:p>
        </p:txBody>
      </p:sp>
      <p:pic>
        <p:nvPicPr>
          <p:cNvPr id="15" name="Picture 14" descr="DAWO LOGO-JPG.jpg"/>
          <p:cNvPicPr>
            <a:picLocks noChangeAspect="1"/>
          </p:cNvPicPr>
          <p:nvPr/>
        </p:nvPicPr>
        <p:blipFill>
          <a:blip r:embed="rId2" cstate="print"/>
          <a:stretch>
            <a:fillRect/>
          </a:stretch>
        </p:blipFill>
        <p:spPr>
          <a:xfrm>
            <a:off x="4374388" y="203200"/>
            <a:ext cx="1944624" cy="1944624"/>
          </a:xfrm>
          <a:prstGeom prst="rect">
            <a:avLst/>
          </a:prstGeom>
        </p:spPr>
      </p:pic>
      <p:sp>
        <p:nvSpPr>
          <p:cNvPr id="8" name="文本框 7">
            <a:extLst>
              <a:ext uri="{FF2B5EF4-FFF2-40B4-BE49-F238E27FC236}">
                <a16:creationId xmlns:a16="http://schemas.microsoft.com/office/drawing/2014/main" xmlns="" id="{D0841121-A298-7447-AB13-ECC5CBCFB62E}"/>
              </a:ext>
            </a:extLst>
          </p:cNvPr>
          <p:cNvSpPr txBox="1"/>
          <p:nvPr/>
        </p:nvSpPr>
        <p:spPr>
          <a:xfrm>
            <a:off x="1404000" y="3250800"/>
            <a:ext cx="8733080" cy="646331"/>
          </a:xfrm>
          <a:prstGeom prst="rect">
            <a:avLst/>
          </a:prstGeom>
          <a:noFill/>
        </p:spPr>
        <p:txBody>
          <a:bodyPr wrap="square" rtlCol="0">
            <a:spAutoFit/>
          </a:bodyPr>
          <a:lstStyle/>
          <a:p>
            <a:pPr marL="12700">
              <a:spcBef>
                <a:spcPts val="840"/>
              </a:spcBef>
              <a:spcAft>
                <a:spcPts val="1200"/>
              </a:spcAft>
              <a:tabLst>
                <a:tab pos="388620" algn="l"/>
                <a:tab pos="389255" algn="l"/>
              </a:tabLst>
            </a:pPr>
            <a:r>
              <a:rPr lang="zh-CN" altLang="en-US" sz="3600" b="1" spc="-15" dirty="0">
                <a:solidFill>
                  <a:schemeClr val="tx1">
                    <a:lumMod val="75000"/>
                    <a:lumOff val="25000"/>
                  </a:schemeClr>
                </a:solidFill>
                <a:latin typeface="华文中宋" panose="02010600040101010101" pitchFamily="2" charset="-122"/>
                <a:ea typeface="华文中宋" panose="02010600040101010101" pitchFamily="2" charset="-122"/>
                <a:cs typeface="Times New Roman" panose="02020603050405020304" pitchFamily="18" charset="0"/>
              </a:rPr>
              <a:t>高校知识产权常见争议与实例</a:t>
            </a:r>
            <a:endParaRPr lang="en-US" altLang="zh-CN" sz="3600" b="1" dirty="0">
              <a:solidFill>
                <a:schemeClr val="tx1">
                  <a:lumMod val="75000"/>
                  <a:lumOff val="25000"/>
                </a:schemeClr>
              </a:solidFill>
              <a:latin typeface="华文中宋" panose="02010600040101010101" pitchFamily="2" charset="-122"/>
              <a:ea typeface="华文中宋" panose="02010600040101010101" pitchFamily="2" charset="-122"/>
            </a:endParaRPr>
          </a:p>
        </p:txBody>
      </p:sp>
      <p:sp>
        <p:nvSpPr>
          <p:cNvPr id="6" name="object 4"/>
          <p:cNvSpPr/>
          <p:nvPr/>
        </p:nvSpPr>
        <p:spPr>
          <a:xfrm>
            <a:off x="1414219" y="4082197"/>
            <a:ext cx="2484682" cy="382156"/>
          </a:xfrm>
          <a:custGeom>
            <a:avLst/>
            <a:gdLst/>
            <a:ahLst/>
            <a:cxnLst/>
            <a:rect l="l" t="t" r="r" b="b"/>
            <a:pathLst>
              <a:path w="3401695" h="4530090">
                <a:moveTo>
                  <a:pt x="0" y="4530090"/>
                </a:moveTo>
                <a:lnTo>
                  <a:pt x="3401695" y="4530090"/>
                </a:lnTo>
                <a:lnTo>
                  <a:pt x="3401695" y="0"/>
                </a:lnTo>
                <a:lnTo>
                  <a:pt x="0" y="0"/>
                </a:lnTo>
                <a:lnTo>
                  <a:pt x="0" y="4530090"/>
                </a:lnTo>
                <a:close/>
              </a:path>
            </a:pathLst>
          </a:custGeom>
          <a:solidFill>
            <a:srgbClr val="EE8100"/>
          </a:solidFill>
        </p:spPr>
        <p:txBody>
          <a:bodyPr wrap="square" lIns="0" tIns="0" rIns="0" bIns="0" rtlCol="0"/>
          <a:lstStyle/>
          <a:p>
            <a:endParaRPr dirty="0"/>
          </a:p>
        </p:txBody>
      </p:sp>
    </p:spTree>
    <p:extLst>
      <p:ext uri="{BB962C8B-B14F-4D97-AF65-F5344CB8AC3E}">
        <p14:creationId xmlns:p14="http://schemas.microsoft.com/office/powerpoint/2010/main" xmlns="" val="491475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教材著作权之争：争议</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实例（</a:t>
            </a:r>
            <a:r>
              <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1</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a:t>
            </a:r>
            <a:r>
              <a:rPr lang="zh-CN" altLang="en-US" sz="2000" b="1" dirty="0">
                <a:solidFill>
                  <a:schemeClr val="tx1">
                    <a:lumMod val="75000"/>
                    <a:lumOff val="25000"/>
                  </a:schemeClr>
                </a:solidFill>
              </a:rPr>
              <a:t>中国语文</a:t>
            </a:r>
            <a:r>
              <a:rPr lang="zh-CN" altLang="zh-CN" sz="2000" b="1" dirty="0">
                <a:solidFill>
                  <a:schemeClr val="tx1">
                    <a:lumMod val="75000"/>
                    <a:lumOff val="25000"/>
                  </a:schemeClr>
                </a:solidFill>
              </a:rPr>
              <a:t>》</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[2016]</a:t>
            </a:r>
            <a:r>
              <a:rPr lang="zh-CN" altLang="zh-CN" sz="2000" b="1" dirty="0">
                <a:solidFill>
                  <a:schemeClr val="tx1">
                    <a:lumMod val="75000"/>
                    <a:lumOff val="25000"/>
                  </a:schemeClr>
                </a:solidFill>
              </a:rPr>
              <a:t>云</a:t>
            </a:r>
            <a:r>
              <a:rPr lang="en-US" altLang="zh-CN" sz="2000" b="1" dirty="0">
                <a:solidFill>
                  <a:schemeClr val="tx1">
                    <a:lumMod val="75000"/>
                    <a:lumOff val="25000"/>
                  </a:schemeClr>
                </a:solidFill>
              </a:rPr>
              <a:t>01</a:t>
            </a:r>
            <a:r>
              <a:rPr lang="zh-CN" altLang="zh-CN" sz="2000" b="1" dirty="0">
                <a:solidFill>
                  <a:schemeClr val="tx1">
                    <a:lumMod val="75000"/>
                    <a:lumOff val="25000"/>
                  </a:schemeClr>
                </a:solidFill>
              </a:rPr>
              <a:t>民初</a:t>
            </a:r>
            <a:r>
              <a:rPr lang="en-US" altLang="zh-CN" sz="2000" b="1" dirty="0">
                <a:solidFill>
                  <a:schemeClr val="tx1">
                    <a:lumMod val="75000"/>
                    <a:lumOff val="25000"/>
                  </a:schemeClr>
                </a:solidFill>
              </a:rPr>
              <a:t>505</a:t>
            </a:r>
            <a:r>
              <a:rPr lang="zh-CN" altLang="zh-CN" sz="2000" b="1" dirty="0">
                <a:solidFill>
                  <a:schemeClr val="tx1">
                    <a:lumMod val="75000"/>
                    <a:lumOff val="25000"/>
                  </a:schemeClr>
                </a:solidFill>
              </a:rPr>
              <a:t>号 ）</a:t>
            </a:r>
            <a:endParaRPr lang="en-US" altLang="zh-CN" sz="2000" b="1" dirty="0">
              <a:solidFill>
                <a:schemeClr val="tx1">
                  <a:lumMod val="75000"/>
                  <a:lumOff val="25000"/>
                </a:schemeClr>
              </a:solidFill>
            </a:endParaRPr>
          </a:p>
          <a:p>
            <a:pPr marL="323850" algn="just"/>
            <a:endParaRPr lang="en-US" altLang="zh-CN" sz="2000" dirty="0"/>
          </a:p>
          <a:p>
            <a:pPr marL="323850" algn="just"/>
            <a:r>
              <a:rPr lang="zh-CN" altLang="en-US" sz="2000" b="1" dirty="0">
                <a:solidFill>
                  <a:schemeClr val="tx1">
                    <a:lumMod val="75000"/>
                    <a:lumOff val="25000"/>
                  </a:schemeClr>
                </a:solidFill>
              </a:rPr>
              <a:t>事实背景</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zh-CN" sz="2000" dirty="0">
                <a:solidFill>
                  <a:schemeClr val="tx1">
                    <a:lumMod val="75000"/>
                    <a:lumOff val="25000"/>
                  </a:schemeClr>
                </a:solidFill>
              </a:rPr>
              <a:t>《中国语文》是由云南大学出版社出资组织云南相关高校五十多名教师编写的云南省高校教材，编写完成后，出版社于</a:t>
            </a:r>
            <a:r>
              <a:rPr lang="en-US" altLang="zh-CN" sz="2000" dirty="0">
                <a:solidFill>
                  <a:schemeClr val="tx1">
                    <a:lumMod val="75000"/>
                    <a:lumOff val="25000"/>
                  </a:schemeClr>
                </a:solidFill>
              </a:rPr>
              <a:t>2008</a:t>
            </a:r>
            <a:r>
              <a:rPr lang="zh-CN" altLang="zh-CN" sz="2000" dirty="0">
                <a:solidFill>
                  <a:schemeClr val="tx1">
                    <a:lumMod val="75000"/>
                    <a:lumOff val="25000"/>
                  </a:schemeClr>
                </a:solidFill>
              </a:rPr>
              <a:t>年</a:t>
            </a:r>
            <a:r>
              <a:rPr lang="en-US" altLang="zh-CN" sz="2000" dirty="0">
                <a:solidFill>
                  <a:schemeClr val="tx1">
                    <a:lumMod val="75000"/>
                    <a:lumOff val="25000"/>
                  </a:schemeClr>
                </a:solidFill>
              </a:rPr>
              <a:t>6</a:t>
            </a:r>
            <a:r>
              <a:rPr lang="zh-CN" altLang="zh-CN" sz="2000" dirty="0">
                <a:solidFill>
                  <a:schemeClr val="tx1">
                    <a:lumMod val="75000"/>
                    <a:lumOff val="25000"/>
                  </a:schemeClr>
                </a:solidFill>
              </a:rPr>
              <a:t>月对《中国语文》进行出版发行。《中国语文》的第一版至</a:t>
            </a:r>
            <a:r>
              <a:rPr lang="en-US" altLang="zh-CN" sz="2000" dirty="0">
                <a:solidFill>
                  <a:schemeClr val="tx1">
                    <a:lumMod val="75000"/>
                    <a:lumOff val="25000"/>
                  </a:schemeClr>
                </a:solidFill>
              </a:rPr>
              <a:t>2010</a:t>
            </a:r>
            <a:r>
              <a:rPr lang="zh-CN" altLang="zh-CN" sz="2000" dirty="0">
                <a:solidFill>
                  <a:schemeClr val="tx1">
                    <a:lumMod val="75000"/>
                    <a:lumOff val="25000"/>
                  </a:schemeClr>
                </a:solidFill>
              </a:rPr>
              <a:t>年</a:t>
            </a:r>
            <a:r>
              <a:rPr lang="en-US" altLang="zh-CN" sz="2000" dirty="0">
                <a:solidFill>
                  <a:schemeClr val="tx1">
                    <a:lumMod val="75000"/>
                    <a:lumOff val="25000"/>
                  </a:schemeClr>
                </a:solidFill>
              </a:rPr>
              <a:t>7</a:t>
            </a:r>
            <a:r>
              <a:rPr lang="zh-CN" altLang="zh-CN" sz="2000" dirty="0">
                <a:solidFill>
                  <a:schemeClr val="tx1">
                    <a:lumMod val="75000"/>
                    <a:lumOff val="25000"/>
                  </a:schemeClr>
                </a:solidFill>
              </a:rPr>
              <a:t>月《中国语文（修订版）》第二版第</a:t>
            </a:r>
            <a:r>
              <a:rPr lang="en-US" altLang="zh-CN" sz="2000" dirty="0">
                <a:solidFill>
                  <a:schemeClr val="tx1">
                    <a:lumMod val="75000"/>
                    <a:lumOff val="25000"/>
                  </a:schemeClr>
                </a:solidFill>
              </a:rPr>
              <a:t>11</a:t>
            </a:r>
            <a:r>
              <a:rPr lang="zh-CN" altLang="zh-CN" sz="2000" dirty="0">
                <a:solidFill>
                  <a:schemeClr val="tx1">
                    <a:lumMod val="75000"/>
                    <a:lumOff val="25000"/>
                  </a:schemeClr>
                </a:solidFill>
              </a:rPr>
              <a:t>次印刷均注明秦建文为该书主编和参编之一</a:t>
            </a:r>
            <a:r>
              <a:rPr lang="zh-CN" altLang="zh-CN" sz="2000" dirty="0" smtClean="0">
                <a:solidFill>
                  <a:schemeClr val="tx1">
                    <a:lumMod val="75000"/>
                    <a:lumOff val="25000"/>
                  </a:schemeClr>
                </a:solidFill>
              </a:rPr>
              <a:t>。出版社</a:t>
            </a:r>
            <a:r>
              <a:rPr lang="zh-CN" altLang="zh-CN" sz="2000" dirty="0">
                <a:solidFill>
                  <a:schemeClr val="tx1">
                    <a:lumMod val="75000"/>
                    <a:lumOff val="25000"/>
                  </a:schemeClr>
                </a:solidFill>
              </a:rPr>
              <a:t>于</a:t>
            </a:r>
            <a:r>
              <a:rPr lang="en-US" altLang="zh-CN" sz="2000" dirty="0">
                <a:solidFill>
                  <a:schemeClr val="tx1">
                    <a:lumMod val="75000"/>
                    <a:lumOff val="25000"/>
                  </a:schemeClr>
                </a:solidFill>
              </a:rPr>
              <a:t>2008</a:t>
            </a:r>
            <a:r>
              <a:rPr lang="zh-CN" altLang="zh-CN" sz="2000" dirty="0">
                <a:solidFill>
                  <a:schemeClr val="tx1">
                    <a:lumMod val="75000"/>
                    <a:lumOff val="25000"/>
                  </a:schemeClr>
                </a:solidFill>
              </a:rPr>
              <a:t>年至</a:t>
            </a:r>
            <a:r>
              <a:rPr lang="en-US" altLang="zh-CN" sz="2000" dirty="0">
                <a:solidFill>
                  <a:schemeClr val="tx1">
                    <a:lumMod val="75000"/>
                    <a:lumOff val="25000"/>
                  </a:schemeClr>
                </a:solidFill>
              </a:rPr>
              <a:t>2015</a:t>
            </a:r>
            <a:r>
              <a:rPr lang="zh-CN" altLang="zh-CN" sz="2000" dirty="0">
                <a:solidFill>
                  <a:schemeClr val="tx1">
                    <a:lumMod val="75000"/>
                    <a:lumOff val="25000"/>
                  </a:schemeClr>
                </a:solidFill>
              </a:rPr>
              <a:t>年每年支付几百元到</a:t>
            </a:r>
            <a:r>
              <a:rPr lang="en-US" altLang="zh-CN" sz="2000" dirty="0">
                <a:solidFill>
                  <a:schemeClr val="tx1">
                    <a:lumMod val="75000"/>
                    <a:lumOff val="25000"/>
                  </a:schemeClr>
                </a:solidFill>
              </a:rPr>
              <a:t>2000</a:t>
            </a:r>
            <a:r>
              <a:rPr lang="zh-CN" altLang="zh-CN" sz="2000" dirty="0">
                <a:solidFill>
                  <a:schemeClr val="tx1">
                    <a:lumMod val="75000"/>
                    <a:lumOff val="25000"/>
                  </a:schemeClr>
                </a:solidFill>
              </a:rPr>
              <a:t>元不等作为报酬给各参编老师</a:t>
            </a:r>
            <a:r>
              <a:rPr lang="zh-CN" altLang="zh-CN" sz="2000" dirty="0" smtClean="0">
                <a:solidFill>
                  <a:schemeClr val="tx1">
                    <a:lumMod val="75000"/>
                    <a:lumOff val="25000"/>
                  </a:schemeClr>
                </a:solidFill>
              </a:rPr>
              <a:t>。</a:t>
            </a:r>
            <a:endParaRPr lang="en-US" altLang="zh-CN" sz="2000" dirty="0" smtClean="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秦建文逝世</a:t>
            </a:r>
            <a:r>
              <a:rPr lang="zh-CN" altLang="en-US" sz="2000" dirty="0" smtClean="0">
                <a:solidFill>
                  <a:schemeClr val="tx1">
                    <a:lumMod val="75000"/>
                    <a:lumOff val="25000"/>
                  </a:schemeClr>
                </a:solidFill>
              </a:rPr>
              <a:t>后，云南大学出版社再未支付过报酬。原告（秦建文继承人）认为，云南大学出版社侵犯</a:t>
            </a:r>
            <a:r>
              <a:rPr lang="zh-CN" altLang="en-US" sz="2000" dirty="0">
                <a:solidFill>
                  <a:schemeClr val="tx1">
                    <a:lumMod val="75000"/>
                    <a:lumOff val="25000"/>
                  </a:schemeClr>
                </a:solidFill>
              </a:rPr>
              <a:t>了其获得报酬</a:t>
            </a:r>
            <a:r>
              <a:rPr lang="zh-CN" altLang="en-US" sz="2000" dirty="0" smtClean="0">
                <a:solidFill>
                  <a:schemeClr val="tx1">
                    <a:lumMod val="75000"/>
                    <a:lumOff val="25000"/>
                  </a:schemeClr>
                </a:solidFill>
              </a:rPr>
              <a:t>权。 </a:t>
            </a:r>
            <a:endParaRPr lang="zh-CN" altLang="zh-CN" sz="2000" dirty="0">
              <a:solidFill>
                <a:schemeClr val="tx1">
                  <a:lumMod val="75000"/>
                  <a:lumOff val="25000"/>
                </a:schemeClr>
              </a:solidFill>
            </a:endParaRPr>
          </a:p>
          <a:p>
            <a:pPr marL="323850" algn="just"/>
            <a:endParaRPr lang="zh-CN" altLang="zh-CN" sz="2000" dirty="0">
              <a:solidFill>
                <a:schemeClr val="tx1">
                  <a:lumMod val="75000"/>
                  <a:lumOff val="25000"/>
                </a:schemeClr>
              </a:solidFill>
            </a:endParaRPr>
          </a:p>
          <a:p>
            <a:pPr marL="323850" algn="just">
              <a:spcAft>
                <a:spcPts val="0"/>
              </a:spcAft>
            </a:pPr>
            <a:endParaRPr kumimoji="0" lang="en-US" altLang="en-US" sz="2000" b="1"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933127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教材著作权之争：争议实例（</a:t>
            </a:r>
            <a:r>
              <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2</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Font typeface="Wingdings" pitchFamily="2" charset="2"/>
              <a:buChar char="Ø"/>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a:t>
            </a:r>
            <a:r>
              <a:rPr lang="zh-CN" altLang="en-US" sz="2000" b="1" dirty="0">
                <a:solidFill>
                  <a:schemeClr val="tx1">
                    <a:lumMod val="75000"/>
                    <a:lumOff val="25000"/>
                  </a:schemeClr>
                </a:solidFill>
              </a:rPr>
              <a:t>中国语文</a:t>
            </a:r>
            <a:r>
              <a:rPr lang="zh-CN" altLang="zh-CN" sz="2000" b="1" dirty="0">
                <a:solidFill>
                  <a:schemeClr val="tx1">
                    <a:lumMod val="75000"/>
                    <a:lumOff val="25000"/>
                  </a:schemeClr>
                </a:solidFill>
              </a:rPr>
              <a:t>》</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[2016]</a:t>
            </a:r>
            <a:r>
              <a:rPr lang="zh-CN" altLang="zh-CN" sz="2000" b="1" dirty="0">
                <a:solidFill>
                  <a:schemeClr val="tx1">
                    <a:lumMod val="75000"/>
                    <a:lumOff val="25000"/>
                  </a:schemeClr>
                </a:solidFill>
              </a:rPr>
              <a:t>云</a:t>
            </a:r>
            <a:r>
              <a:rPr lang="en-US" altLang="zh-CN" sz="2000" b="1" dirty="0">
                <a:solidFill>
                  <a:schemeClr val="tx1">
                    <a:lumMod val="75000"/>
                    <a:lumOff val="25000"/>
                  </a:schemeClr>
                </a:solidFill>
              </a:rPr>
              <a:t>01</a:t>
            </a:r>
            <a:r>
              <a:rPr lang="zh-CN" altLang="zh-CN" sz="2000" b="1" dirty="0">
                <a:solidFill>
                  <a:schemeClr val="tx1">
                    <a:lumMod val="75000"/>
                    <a:lumOff val="25000"/>
                  </a:schemeClr>
                </a:solidFill>
              </a:rPr>
              <a:t>民初</a:t>
            </a:r>
            <a:r>
              <a:rPr lang="en-US" altLang="zh-CN" sz="2000" b="1" dirty="0">
                <a:solidFill>
                  <a:schemeClr val="tx1">
                    <a:lumMod val="75000"/>
                    <a:lumOff val="25000"/>
                  </a:schemeClr>
                </a:solidFill>
              </a:rPr>
              <a:t>505</a:t>
            </a:r>
            <a:r>
              <a:rPr lang="zh-CN" altLang="zh-CN" sz="2000" b="1" dirty="0">
                <a:solidFill>
                  <a:schemeClr val="tx1">
                    <a:lumMod val="75000"/>
                    <a:lumOff val="25000"/>
                  </a:schemeClr>
                </a:solidFill>
              </a:rPr>
              <a:t>号 ）</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smtClean="0">
                <a:solidFill>
                  <a:schemeClr val="tx1">
                    <a:lumMod val="75000"/>
                    <a:lumOff val="25000"/>
                  </a:schemeClr>
                </a:solidFill>
              </a:rPr>
              <a:t>法院</a:t>
            </a:r>
            <a:r>
              <a:rPr lang="zh-CN" altLang="en-US" sz="2000" b="1" dirty="0">
                <a:solidFill>
                  <a:schemeClr val="tx1">
                    <a:lumMod val="75000"/>
                    <a:lumOff val="25000"/>
                  </a:schemeClr>
                </a:solidFill>
              </a:rPr>
              <a:t>判决</a:t>
            </a:r>
            <a:endParaRPr lang="en-US" altLang="zh-CN" sz="2000" b="1" dirty="0">
              <a:solidFill>
                <a:schemeClr val="tx1">
                  <a:lumMod val="75000"/>
                  <a:lumOff val="25000"/>
                </a:schemeClr>
              </a:solidFill>
            </a:endParaRPr>
          </a:p>
          <a:p>
            <a:pPr marL="323850" algn="just"/>
            <a:endParaRPr lang="en-US" altLang="zh-CN" sz="2000" dirty="0" smtClean="0">
              <a:solidFill>
                <a:schemeClr val="tx1">
                  <a:lumMod val="75000"/>
                  <a:lumOff val="25000"/>
                </a:schemeClr>
              </a:solidFill>
            </a:endParaRPr>
          </a:p>
          <a:p>
            <a:pPr marL="323850" algn="just"/>
            <a:r>
              <a:rPr lang="zh-CN" altLang="zh-CN" sz="2000" dirty="0" smtClean="0">
                <a:solidFill>
                  <a:schemeClr val="tx1">
                    <a:lumMod val="75000"/>
                    <a:lumOff val="25000"/>
                  </a:schemeClr>
                </a:solidFill>
              </a:rPr>
              <a:t>法院</a:t>
            </a:r>
            <a:r>
              <a:rPr lang="zh-CN" altLang="zh-CN" sz="2000" dirty="0">
                <a:solidFill>
                  <a:schemeClr val="tx1">
                    <a:lumMod val="75000"/>
                    <a:lumOff val="25000"/>
                  </a:schemeClr>
                </a:solidFill>
              </a:rPr>
              <a:t>认为</a:t>
            </a:r>
            <a:r>
              <a:rPr lang="zh-CN"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法人</a:t>
            </a:r>
            <a:r>
              <a:rPr lang="zh-CN" altLang="en-US" sz="2000" dirty="0">
                <a:solidFill>
                  <a:schemeClr val="tx1">
                    <a:lumMod val="75000"/>
                    <a:lumOff val="25000"/>
                  </a:schemeClr>
                </a:solidFill>
              </a:rPr>
              <a:t>或其他组织可以视为作者的要件包括：一、由法人或者其他组织主持创作，而不是由该法人或者组织的工作人员自发进行；二、创作思想及表达方式须代表、体现法人或者其他组织的意志；三、由法人或者其他组织承担责任，而不是由执笔人</a:t>
            </a:r>
            <a:r>
              <a:rPr lang="zh-CN" altLang="en-US" sz="2000" dirty="0" smtClean="0">
                <a:solidFill>
                  <a:schemeClr val="tx1">
                    <a:lumMod val="75000"/>
                    <a:lumOff val="25000"/>
                  </a:schemeClr>
                </a:solidFill>
              </a:rPr>
              <a:t>负责。</a:t>
            </a:r>
            <a:endParaRPr lang="en-US" altLang="zh-CN" sz="2000" dirty="0" smtClean="0">
              <a:solidFill>
                <a:schemeClr val="tx1">
                  <a:lumMod val="75000"/>
                  <a:lumOff val="25000"/>
                </a:schemeClr>
              </a:solidFill>
            </a:endParaRPr>
          </a:p>
          <a:p>
            <a:pPr marL="323850" algn="just"/>
            <a:endParaRPr lang="zh-CN" altLang="zh-CN" sz="2000" dirty="0">
              <a:solidFill>
                <a:schemeClr val="tx1">
                  <a:lumMod val="75000"/>
                  <a:lumOff val="25000"/>
                </a:schemeClr>
              </a:solidFill>
            </a:endParaRPr>
          </a:p>
          <a:p>
            <a:pPr marL="323850" algn="just"/>
            <a:r>
              <a:rPr lang="zh-CN" altLang="zh-CN" sz="2000" dirty="0" smtClean="0">
                <a:solidFill>
                  <a:schemeClr val="tx1">
                    <a:lumMod val="75000"/>
                    <a:lumOff val="25000"/>
                  </a:schemeClr>
                </a:solidFill>
              </a:rPr>
              <a:t>《中国语文》</a:t>
            </a:r>
            <a:r>
              <a:rPr lang="zh-CN" altLang="zh-CN" sz="2000" dirty="0">
                <a:solidFill>
                  <a:schemeClr val="tx1">
                    <a:lumMod val="75000"/>
                    <a:lumOff val="25000"/>
                  </a:schemeClr>
                </a:solidFill>
              </a:rPr>
              <a:t>是出版社组织云南相关高校教师编写的云南省高校教材，其编写内容与编排由出版社而定，体现了出版社意志，并由出版社出版发行承担法律责任，完全符合法人作品的构成要件，故《中国语文》属于法人作品，出版社作为组织者享有该作品的著作权。</a:t>
            </a:r>
          </a:p>
          <a:p>
            <a:pPr marL="323850" algn="just"/>
            <a:endParaRPr lang="zh-CN" altLang="zh-CN" sz="1600" dirty="0">
              <a:solidFill>
                <a:schemeClr val="tx1">
                  <a:lumMod val="75000"/>
                  <a:lumOff val="25000"/>
                </a:schemeClr>
              </a:solidFill>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076846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教案著作权之争（</a:t>
            </a:r>
            <a:r>
              <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1</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Font typeface="Wingdings" pitchFamily="2" charset="2"/>
              <a:buChar char="Ø"/>
            </a:pPr>
            <a:endParaRPr lang="en-US" altLang="zh-CN" sz="2000" b="1" spc="-15" dirty="0" smtClean="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smtClean="0">
                <a:solidFill>
                  <a:schemeClr val="tx1">
                    <a:lumMod val="75000"/>
                    <a:lumOff val="25000"/>
                  </a:schemeClr>
                </a:solidFill>
              </a:rPr>
              <a:t>实例讲解：教案丢失案</a:t>
            </a:r>
            <a:r>
              <a:rPr lang="zh-CN" altLang="zh-CN" sz="2000" b="1" dirty="0" smtClean="0">
                <a:solidFill>
                  <a:schemeClr val="tx1">
                    <a:lumMod val="75000"/>
                    <a:lumOff val="25000"/>
                  </a:schemeClr>
                </a:solidFill>
              </a:rPr>
              <a:t>（</a:t>
            </a:r>
            <a:r>
              <a:rPr lang="en-US" altLang="zh-CN" sz="2000" b="1" dirty="0" smtClean="0">
                <a:solidFill>
                  <a:schemeClr val="tx1">
                    <a:lumMod val="75000"/>
                    <a:lumOff val="25000"/>
                  </a:schemeClr>
                </a:solidFill>
              </a:rPr>
              <a:t>[2005]</a:t>
            </a:r>
            <a:r>
              <a:rPr lang="zh-CN" altLang="zh-CN" sz="2000" b="1" dirty="0" smtClean="0">
                <a:solidFill>
                  <a:schemeClr val="tx1">
                    <a:lumMod val="75000"/>
                    <a:lumOff val="25000"/>
                  </a:schemeClr>
                </a:solidFill>
              </a:rPr>
              <a:t> 渝一中民初字第</a:t>
            </a:r>
            <a:r>
              <a:rPr lang="en-US" altLang="zh-CN" sz="2000" b="1" dirty="0" smtClean="0">
                <a:solidFill>
                  <a:schemeClr val="tx1">
                    <a:lumMod val="75000"/>
                    <a:lumOff val="25000"/>
                  </a:schemeClr>
                </a:solidFill>
              </a:rPr>
              <a:t>603</a:t>
            </a:r>
            <a:r>
              <a:rPr lang="zh-CN" altLang="zh-CN" sz="2000" b="1" dirty="0" smtClean="0">
                <a:solidFill>
                  <a:schemeClr val="tx1">
                    <a:lumMod val="75000"/>
                    <a:lumOff val="25000"/>
                  </a:schemeClr>
                </a:solidFill>
              </a:rPr>
              <a:t>号）</a:t>
            </a:r>
            <a:endParaRPr lang="en-US" altLang="zh-CN" sz="2000" b="1" dirty="0" smtClean="0">
              <a:solidFill>
                <a:schemeClr val="tx1">
                  <a:lumMod val="75000"/>
                  <a:lumOff val="25000"/>
                </a:schemeClr>
              </a:solidFill>
            </a:endParaRPr>
          </a:p>
          <a:p>
            <a:pPr marL="323850" algn="just"/>
            <a:endParaRPr lang="en-US" altLang="zh-CN" sz="2000" b="1" dirty="0" smtClean="0">
              <a:solidFill>
                <a:schemeClr val="tx1">
                  <a:lumMod val="75000"/>
                  <a:lumOff val="25000"/>
                </a:schemeClr>
              </a:solidFill>
            </a:endParaRPr>
          </a:p>
          <a:p>
            <a:pPr marL="323850" algn="just"/>
            <a:r>
              <a:rPr lang="zh-CN" altLang="en-US" sz="2000" b="1" dirty="0" smtClean="0">
                <a:solidFill>
                  <a:schemeClr val="tx1">
                    <a:lumMod val="75000"/>
                    <a:lumOff val="25000"/>
                  </a:schemeClr>
                </a:solidFill>
              </a:rPr>
              <a:t>事实</a:t>
            </a:r>
            <a:r>
              <a:rPr lang="zh-CN" altLang="en-US" sz="2000" b="1" dirty="0">
                <a:solidFill>
                  <a:schemeClr val="tx1">
                    <a:lumMod val="75000"/>
                    <a:lumOff val="25000"/>
                  </a:schemeClr>
                </a:solidFill>
              </a:rPr>
              <a:t>背景</a:t>
            </a:r>
            <a:endParaRPr lang="en-US" altLang="zh-CN" sz="2000" b="1" dirty="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lgn="just"/>
            <a:r>
              <a:rPr lang="zh-CN" altLang="en-US" sz="2000" dirty="0">
                <a:solidFill>
                  <a:schemeClr val="tx1">
                    <a:lumMod val="75000"/>
                    <a:lumOff val="25000"/>
                  </a:schemeClr>
                </a:solidFill>
              </a:rPr>
              <a:t>高丽娅从</a:t>
            </a:r>
            <a:r>
              <a:rPr lang="en-US" altLang="zh-CN" sz="2000" dirty="0">
                <a:solidFill>
                  <a:schemeClr val="tx1">
                    <a:lumMod val="75000"/>
                    <a:lumOff val="25000"/>
                  </a:schemeClr>
                </a:solidFill>
              </a:rPr>
              <a:t>1990</a:t>
            </a:r>
            <a:r>
              <a:rPr lang="zh-CN" altLang="en-US" sz="2000" dirty="0">
                <a:solidFill>
                  <a:schemeClr val="tx1">
                    <a:lumMod val="75000"/>
                    <a:lumOff val="25000"/>
                  </a:schemeClr>
                </a:solidFill>
              </a:rPr>
              <a:t>年</a:t>
            </a:r>
            <a:r>
              <a:rPr lang="en-US" altLang="zh-CN" sz="2000" dirty="0">
                <a:solidFill>
                  <a:schemeClr val="tx1">
                    <a:lumMod val="75000"/>
                    <a:lumOff val="25000"/>
                  </a:schemeClr>
                </a:solidFill>
              </a:rPr>
              <a:t>1</a:t>
            </a:r>
            <a:r>
              <a:rPr lang="zh-CN" altLang="en-US" sz="2000" dirty="0">
                <a:solidFill>
                  <a:schemeClr val="tx1">
                    <a:lumMod val="75000"/>
                    <a:lumOff val="25000"/>
                  </a:schemeClr>
                </a:solidFill>
              </a:rPr>
              <a:t>月起在重庆市南岸区四公里小学任教</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每学期根据学校安排编写教案。高某从</a:t>
            </a:r>
            <a:r>
              <a:rPr lang="en-US" altLang="zh-CN" sz="2000" dirty="0">
                <a:solidFill>
                  <a:schemeClr val="tx1">
                    <a:lumMod val="75000"/>
                    <a:lumOff val="25000"/>
                  </a:schemeClr>
                </a:solidFill>
              </a:rPr>
              <a:t>1990</a:t>
            </a:r>
            <a:r>
              <a:rPr lang="zh-CN" altLang="en-US" sz="2000" dirty="0">
                <a:solidFill>
                  <a:schemeClr val="tx1">
                    <a:lumMod val="75000"/>
                    <a:lumOff val="25000"/>
                  </a:schemeClr>
                </a:solidFill>
              </a:rPr>
              <a:t>年到</a:t>
            </a:r>
            <a:r>
              <a:rPr lang="en-US" altLang="zh-CN" sz="2000" dirty="0">
                <a:solidFill>
                  <a:schemeClr val="tx1">
                    <a:lumMod val="75000"/>
                    <a:lumOff val="25000"/>
                  </a:schemeClr>
                </a:solidFill>
              </a:rPr>
              <a:t>2002</a:t>
            </a:r>
            <a:r>
              <a:rPr lang="zh-CN" altLang="en-US" sz="2000" dirty="0">
                <a:solidFill>
                  <a:schemeClr val="tx1">
                    <a:lumMod val="75000"/>
                    <a:lumOff val="25000"/>
                  </a:schemeClr>
                </a:solidFill>
              </a:rPr>
              <a:t>年</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共交给学校教案</a:t>
            </a:r>
            <a:r>
              <a:rPr lang="en-US" altLang="zh-CN" sz="2000" dirty="0">
                <a:solidFill>
                  <a:schemeClr val="tx1">
                    <a:lumMod val="75000"/>
                    <a:lumOff val="25000"/>
                  </a:schemeClr>
                </a:solidFill>
              </a:rPr>
              <a:t>48</a:t>
            </a:r>
            <a:r>
              <a:rPr lang="zh-CN" altLang="en-US" sz="2000" dirty="0">
                <a:solidFill>
                  <a:schemeClr val="tx1">
                    <a:lumMod val="75000"/>
                    <a:lumOff val="25000"/>
                  </a:schemeClr>
                </a:solidFill>
              </a:rPr>
              <a:t>本</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学校共退还</a:t>
            </a:r>
            <a:r>
              <a:rPr lang="en-US" altLang="zh-CN" sz="2000" dirty="0">
                <a:solidFill>
                  <a:schemeClr val="tx1">
                    <a:lumMod val="75000"/>
                    <a:lumOff val="25000"/>
                  </a:schemeClr>
                </a:solidFill>
              </a:rPr>
              <a:t>4</a:t>
            </a:r>
            <a:r>
              <a:rPr lang="zh-CN" altLang="en-US" sz="2000" dirty="0">
                <a:solidFill>
                  <a:schemeClr val="tx1">
                    <a:lumMod val="75000"/>
                    <a:lumOff val="25000"/>
                  </a:schemeClr>
                </a:solidFill>
              </a:rPr>
              <a:t>本</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其余</a:t>
            </a:r>
            <a:r>
              <a:rPr lang="en-US" altLang="zh-CN" sz="2000" dirty="0">
                <a:solidFill>
                  <a:schemeClr val="tx1">
                    <a:lumMod val="75000"/>
                    <a:lumOff val="25000"/>
                  </a:schemeClr>
                </a:solidFill>
              </a:rPr>
              <a:t>44</a:t>
            </a:r>
            <a:r>
              <a:rPr lang="zh-CN" altLang="en-US" sz="2000" dirty="0">
                <a:solidFill>
                  <a:schemeClr val="tx1">
                    <a:lumMod val="75000"/>
                    <a:lumOff val="25000"/>
                  </a:schemeClr>
                </a:solidFill>
              </a:rPr>
              <a:t>册已被销毁或以变卖等方式处理</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下落不明</a:t>
            </a:r>
            <a:r>
              <a:rPr lang="zh-CN" altLang="en-US" sz="2000" dirty="0" smtClean="0">
                <a:solidFill>
                  <a:schemeClr val="tx1">
                    <a:lumMod val="75000"/>
                    <a:lumOff val="25000"/>
                  </a:schemeClr>
                </a:solidFill>
              </a:rPr>
              <a:t>。</a:t>
            </a:r>
            <a:r>
              <a:rPr lang="en-US" altLang="zh-CN" sz="2000" dirty="0" smtClean="0">
                <a:solidFill>
                  <a:schemeClr val="tx1">
                    <a:lumMod val="75000"/>
                    <a:lumOff val="25000"/>
                  </a:schemeClr>
                </a:solidFill>
              </a:rPr>
              <a:t>2002</a:t>
            </a:r>
            <a:r>
              <a:rPr lang="zh-CN" altLang="en-US" sz="2000" dirty="0">
                <a:solidFill>
                  <a:schemeClr val="tx1">
                    <a:lumMod val="75000"/>
                    <a:lumOff val="25000"/>
                  </a:schemeClr>
                </a:solidFill>
              </a:rPr>
              <a:t>年</a:t>
            </a:r>
            <a:r>
              <a:rPr lang="en-US" altLang="zh-CN" sz="2000" dirty="0">
                <a:solidFill>
                  <a:schemeClr val="tx1">
                    <a:lumMod val="75000"/>
                    <a:lumOff val="25000"/>
                  </a:schemeClr>
                </a:solidFill>
              </a:rPr>
              <a:t>5</a:t>
            </a:r>
            <a:r>
              <a:rPr lang="zh-CN" altLang="en-US" sz="2000" dirty="0">
                <a:solidFill>
                  <a:schemeClr val="tx1">
                    <a:lumMod val="75000"/>
                    <a:lumOff val="25000"/>
                  </a:schemeClr>
                </a:solidFill>
              </a:rPr>
              <a:t>月</a:t>
            </a:r>
            <a:r>
              <a:rPr lang="en-US" altLang="zh-CN" sz="2000" dirty="0">
                <a:solidFill>
                  <a:schemeClr val="tx1">
                    <a:lumMod val="75000"/>
                    <a:lumOff val="25000"/>
                  </a:schemeClr>
                </a:solidFill>
              </a:rPr>
              <a:t>30</a:t>
            </a:r>
            <a:r>
              <a:rPr lang="zh-CN" altLang="en-US" sz="2000" dirty="0">
                <a:solidFill>
                  <a:schemeClr val="tx1">
                    <a:lumMod val="75000"/>
                    <a:lumOff val="25000"/>
                  </a:schemeClr>
                </a:solidFill>
              </a:rPr>
              <a:t>日</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原告高丽娅向重庆市南岸区人民法院起诉</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要求被告四公里小学归还</a:t>
            </a:r>
            <a:r>
              <a:rPr lang="en-US" altLang="zh-CN" sz="2000" dirty="0">
                <a:solidFill>
                  <a:schemeClr val="tx1">
                    <a:lumMod val="75000"/>
                    <a:lumOff val="25000"/>
                  </a:schemeClr>
                </a:solidFill>
              </a:rPr>
              <a:t>44</a:t>
            </a:r>
            <a:r>
              <a:rPr lang="zh-CN" altLang="en-US" sz="2000" dirty="0">
                <a:solidFill>
                  <a:schemeClr val="tx1">
                    <a:lumMod val="75000"/>
                    <a:lumOff val="25000"/>
                  </a:schemeClr>
                </a:solidFill>
              </a:rPr>
              <a:t>册教案本或赔偿损失</a:t>
            </a:r>
            <a:r>
              <a:rPr lang="zh-CN" altLang="en-US" sz="2000" dirty="0" smtClean="0">
                <a:solidFill>
                  <a:schemeClr val="tx1">
                    <a:lumMod val="75000"/>
                    <a:lumOff val="25000"/>
                  </a:schemeClr>
                </a:solidFill>
              </a:rPr>
              <a:t>。</a:t>
            </a:r>
            <a:endParaRPr lang="en-US" altLang="zh-CN" sz="2000" dirty="0" smtClean="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smtClean="0">
                <a:solidFill>
                  <a:schemeClr val="tx1">
                    <a:lumMod val="75000"/>
                    <a:lumOff val="25000"/>
                  </a:schemeClr>
                </a:solidFill>
              </a:rPr>
              <a:t>经</a:t>
            </a:r>
            <a:r>
              <a:rPr lang="zh-CN" altLang="en-US" sz="2000" dirty="0">
                <a:solidFill>
                  <a:schemeClr val="tx1">
                    <a:lumMod val="75000"/>
                    <a:lumOff val="25000"/>
                  </a:schemeClr>
                </a:solidFill>
              </a:rPr>
              <a:t>一审、二审、重审、再审</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法院均以原告高丽娅不享有教案本所有权为由判决原告败诉。此后，高丽娅转而以侵犯著作权起诉学校</a:t>
            </a:r>
            <a:r>
              <a:rPr lang="zh-CN" altLang="en-US" sz="2000" dirty="0" smtClean="0">
                <a:solidFill>
                  <a:schemeClr val="tx1">
                    <a:lumMod val="75000"/>
                    <a:lumOff val="25000"/>
                  </a:schemeClr>
                </a:solidFill>
              </a:rPr>
              <a:t>。</a:t>
            </a:r>
            <a:endParaRPr lang="en-US" altLang="zh-CN" sz="2000" dirty="0" smtClean="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endParaRPr lang="zh-CN" altLang="zh-CN" sz="2000" dirty="0"/>
          </a:p>
          <a:p>
            <a:pPr marL="323850" algn="just"/>
            <a:endParaRPr lang="zh-CN" altLang="zh-CN" sz="2000" dirty="0"/>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354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教案著作权之</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争（</a:t>
            </a:r>
            <a:r>
              <a:rPr lang="en-US" altLang="zh-CN"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2</a:t>
            </a:r>
            <a:r>
              <a:rPr lang="zh-CN" altLang="en-US" sz="2400" b="1" spc="-15" dirty="0" smtClean="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a:t>
            </a:r>
            <a:endParaRPr lang="en-US" altLang="zh-CN"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Font typeface="Wingdings" pitchFamily="2" charset="2"/>
              <a:buChar char="Ø"/>
            </a:pPr>
            <a:endParaRPr lang="en-US" altLang="zh-CN" sz="2000" b="1" spc="-15" dirty="0" smtClean="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smtClean="0">
                <a:solidFill>
                  <a:schemeClr val="tx1">
                    <a:lumMod val="75000"/>
                    <a:lumOff val="25000"/>
                  </a:schemeClr>
                </a:solidFill>
              </a:rPr>
              <a:t>实例讲解：教案丢失案</a:t>
            </a:r>
            <a:r>
              <a:rPr lang="zh-CN" altLang="zh-CN" sz="2000" b="1" dirty="0" smtClean="0">
                <a:solidFill>
                  <a:schemeClr val="tx1">
                    <a:lumMod val="75000"/>
                    <a:lumOff val="25000"/>
                  </a:schemeClr>
                </a:solidFill>
              </a:rPr>
              <a:t>（</a:t>
            </a:r>
            <a:r>
              <a:rPr lang="en-US" altLang="zh-CN" sz="2000" b="1" dirty="0" smtClean="0">
                <a:solidFill>
                  <a:schemeClr val="tx1">
                    <a:lumMod val="75000"/>
                    <a:lumOff val="25000"/>
                  </a:schemeClr>
                </a:solidFill>
              </a:rPr>
              <a:t>[2005]</a:t>
            </a:r>
            <a:r>
              <a:rPr lang="zh-CN" altLang="zh-CN" sz="2000" b="1" dirty="0" smtClean="0">
                <a:solidFill>
                  <a:schemeClr val="tx1">
                    <a:lumMod val="75000"/>
                    <a:lumOff val="25000"/>
                  </a:schemeClr>
                </a:solidFill>
              </a:rPr>
              <a:t> 渝一中民初字第</a:t>
            </a:r>
            <a:r>
              <a:rPr lang="en-US" altLang="zh-CN" sz="2000" b="1" dirty="0" smtClean="0">
                <a:solidFill>
                  <a:schemeClr val="tx1">
                    <a:lumMod val="75000"/>
                    <a:lumOff val="25000"/>
                  </a:schemeClr>
                </a:solidFill>
              </a:rPr>
              <a:t>603</a:t>
            </a:r>
            <a:r>
              <a:rPr lang="zh-CN" altLang="zh-CN" sz="2000" b="1" dirty="0" smtClean="0">
                <a:solidFill>
                  <a:schemeClr val="tx1">
                    <a:lumMod val="75000"/>
                    <a:lumOff val="25000"/>
                  </a:schemeClr>
                </a:solidFill>
              </a:rPr>
              <a:t>号）</a:t>
            </a:r>
            <a:endParaRPr lang="en-US" altLang="zh-CN" sz="2000" b="1" dirty="0" smtClean="0">
              <a:solidFill>
                <a:schemeClr val="tx1">
                  <a:lumMod val="75000"/>
                  <a:lumOff val="25000"/>
                </a:schemeClr>
              </a:solidFill>
            </a:endParaRPr>
          </a:p>
          <a:p>
            <a:pPr marL="323850" algn="just"/>
            <a:endParaRPr lang="en-US" altLang="zh-CN" sz="2000" dirty="0" smtClean="0">
              <a:solidFill>
                <a:schemeClr val="tx1">
                  <a:lumMod val="75000"/>
                  <a:lumOff val="25000"/>
                </a:schemeClr>
              </a:solidFill>
            </a:endParaRPr>
          </a:p>
          <a:p>
            <a:pPr marL="323850" algn="just"/>
            <a:r>
              <a:rPr lang="zh-CN" altLang="en-US" sz="2000" b="1" dirty="0" smtClean="0">
                <a:solidFill>
                  <a:schemeClr val="tx1">
                    <a:lumMod val="75000"/>
                    <a:lumOff val="25000"/>
                  </a:schemeClr>
                </a:solidFill>
              </a:rPr>
              <a:t>法院</a:t>
            </a:r>
            <a:r>
              <a:rPr lang="zh-CN" altLang="en-US" sz="2000" b="1" dirty="0">
                <a:solidFill>
                  <a:schemeClr val="tx1">
                    <a:lumMod val="75000"/>
                    <a:lumOff val="25000"/>
                  </a:schemeClr>
                </a:solidFill>
              </a:rPr>
              <a:t>判决</a:t>
            </a:r>
            <a:endParaRPr lang="en-US" altLang="zh-CN" sz="2000" b="1" dirty="0">
              <a:solidFill>
                <a:schemeClr val="tx1">
                  <a:lumMod val="75000"/>
                  <a:lumOff val="25000"/>
                </a:schemeClr>
              </a:solidFill>
            </a:endParaRPr>
          </a:p>
          <a:p>
            <a:pPr marL="323850" algn="just"/>
            <a:endParaRPr lang="en-US" altLang="zh-CN" sz="2000" dirty="0" smtClean="0">
              <a:solidFill>
                <a:schemeClr val="tx1">
                  <a:lumMod val="75000"/>
                  <a:lumOff val="25000"/>
                </a:schemeClr>
              </a:solidFill>
            </a:endParaRPr>
          </a:p>
          <a:p>
            <a:pPr marL="323850" algn="just"/>
            <a:r>
              <a:rPr lang="zh-CN" altLang="en-US" dirty="0">
                <a:solidFill>
                  <a:schemeClr val="tx1">
                    <a:lumMod val="75000"/>
                    <a:lumOff val="25000"/>
                  </a:schemeClr>
                </a:solidFill>
              </a:rPr>
              <a:t>被告四公里小学返还给原告高丽娅的 </a:t>
            </a:r>
            <a:r>
              <a:rPr lang="en-US" altLang="zh-CN" dirty="0">
                <a:solidFill>
                  <a:schemeClr val="tx1">
                    <a:lumMod val="75000"/>
                    <a:lumOff val="25000"/>
                  </a:schemeClr>
                </a:solidFill>
              </a:rPr>
              <a:t>4 </a:t>
            </a:r>
            <a:r>
              <a:rPr lang="zh-CN" altLang="en-US" dirty="0">
                <a:solidFill>
                  <a:schemeClr val="tx1">
                    <a:lumMod val="75000"/>
                    <a:lumOff val="25000"/>
                  </a:schemeClr>
                </a:solidFill>
              </a:rPr>
              <a:t>册教案本所载教案只是小学语文教案，但是</a:t>
            </a:r>
            <a:r>
              <a:rPr lang="zh-CN" altLang="en-US" dirty="0" smtClean="0">
                <a:solidFill>
                  <a:schemeClr val="tx1">
                    <a:lumMod val="75000"/>
                    <a:lumOff val="25000"/>
                  </a:schemeClr>
                </a:solidFill>
              </a:rPr>
              <a:t>教学</a:t>
            </a:r>
            <a:r>
              <a:rPr lang="zh-CN" altLang="en-US" dirty="0">
                <a:solidFill>
                  <a:schemeClr val="tx1">
                    <a:lumMod val="75000"/>
                    <a:lumOff val="25000"/>
                  </a:schemeClr>
                </a:solidFill>
              </a:rPr>
              <a:t>过程等栏目中记载的内容主要是原告高丽娅独立</a:t>
            </a:r>
            <a:r>
              <a:rPr lang="zh-CN" altLang="en-US" dirty="0" smtClean="0">
                <a:solidFill>
                  <a:schemeClr val="tx1">
                    <a:lumMod val="75000"/>
                    <a:lumOff val="25000"/>
                  </a:schemeClr>
                </a:solidFill>
              </a:rPr>
              <a:t>创作。</a:t>
            </a:r>
            <a:endParaRPr lang="en-US" altLang="zh-CN" dirty="0">
              <a:solidFill>
                <a:schemeClr val="tx1">
                  <a:lumMod val="75000"/>
                  <a:lumOff val="25000"/>
                </a:schemeClr>
              </a:solidFill>
            </a:endParaRPr>
          </a:p>
          <a:p>
            <a:pPr marL="323850" algn="just"/>
            <a:endParaRPr lang="en-US" altLang="zh-CN" b="1" dirty="0">
              <a:solidFill>
                <a:schemeClr val="tx1">
                  <a:lumMod val="75000"/>
                  <a:lumOff val="25000"/>
                </a:schemeClr>
              </a:solidFill>
            </a:endParaRPr>
          </a:p>
          <a:p>
            <a:pPr marL="323850" algn="just"/>
            <a:r>
              <a:rPr lang="zh-CN" altLang="en-US" b="1" dirty="0" smtClean="0">
                <a:solidFill>
                  <a:schemeClr val="tx1">
                    <a:lumMod val="75000"/>
                    <a:lumOff val="25000"/>
                  </a:schemeClr>
                </a:solidFill>
              </a:rPr>
              <a:t>涉</a:t>
            </a:r>
            <a:r>
              <a:rPr lang="zh-CN" altLang="en-US" b="1" dirty="0">
                <a:solidFill>
                  <a:schemeClr val="tx1">
                    <a:lumMod val="75000"/>
                    <a:lumOff val="25000"/>
                  </a:schemeClr>
                </a:solidFill>
              </a:rPr>
              <a:t>案的教案作品系</a:t>
            </a:r>
            <a:r>
              <a:rPr lang="zh-CN" altLang="en-US" dirty="0">
                <a:solidFill>
                  <a:schemeClr val="tx1">
                    <a:lumMod val="75000"/>
                    <a:lumOff val="25000"/>
                  </a:schemeClr>
                </a:solidFill>
              </a:rPr>
              <a:t>高丽娅为完成工作中的教学任务而创作的，属于</a:t>
            </a:r>
            <a:r>
              <a:rPr lang="en-US" altLang="zh-CN" dirty="0">
                <a:solidFill>
                  <a:schemeClr val="tx1">
                    <a:lumMod val="75000"/>
                    <a:lumOff val="25000"/>
                  </a:schemeClr>
                </a:solidFill>
              </a:rPr>
              <a:t>《</a:t>
            </a:r>
            <a:r>
              <a:rPr lang="zh-CN" altLang="en-US" dirty="0">
                <a:solidFill>
                  <a:schemeClr val="tx1">
                    <a:lumMod val="75000"/>
                    <a:lumOff val="25000"/>
                  </a:schemeClr>
                </a:solidFill>
              </a:rPr>
              <a:t>著作权法</a:t>
            </a:r>
            <a:r>
              <a:rPr lang="en-US" altLang="zh-CN" dirty="0">
                <a:solidFill>
                  <a:schemeClr val="tx1">
                    <a:lumMod val="75000"/>
                    <a:lumOff val="25000"/>
                  </a:schemeClr>
                </a:solidFill>
              </a:rPr>
              <a:t>》</a:t>
            </a:r>
            <a:r>
              <a:rPr lang="zh-CN" altLang="en-US" dirty="0">
                <a:solidFill>
                  <a:schemeClr val="tx1">
                    <a:lumMod val="75000"/>
                    <a:lumOff val="25000"/>
                  </a:schemeClr>
                </a:solidFill>
              </a:rPr>
              <a:t>下的一般职务</a:t>
            </a:r>
            <a:r>
              <a:rPr lang="zh-CN" altLang="en-US" dirty="0" smtClean="0">
                <a:solidFill>
                  <a:schemeClr val="tx1">
                    <a:lumMod val="75000"/>
                    <a:lumOff val="25000"/>
                  </a:schemeClr>
                </a:solidFill>
              </a:rPr>
              <a:t>作品</a:t>
            </a:r>
            <a:r>
              <a:rPr lang="zh-CN" altLang="en-US" dirty="0">
                <a:solidFill>
                  <a:schemeClr val="tx1">
                    <a:lumMod val="75000"/>
                    <a:lumOff val="25000"/>
                  </a:schemeClr>
                </a:solidFill>
              </a:rPr>
              <a:t>。原告创作涉案的教案职务作品利用了被告一定的物质技术条件（如</a:t>
            </a:r>
            <a:r>
              <a:rPr lang="zh-CN" altLang="en-US" dirty="0" smtClean="0">
                <a:solidFill>
                  <a:schemeClr val="tx1">
                    <a:lumMod val="75000"/>
                    <a:lumOff val="25000"/>
                  </a:schemeClr>
                </a:solidFill>
              </a:rPr>
              <a:t>空白教案</a:t>
            </a:r>
            <a:r>
              <a:rPr lang="zh-CN" altLang="en-US" dirty="0">
                <a:solidFill>
                  <a:schemeClr val="tx1">
                    <a:lumMod val="75000"/>
                    <a:lumOff val="25000"/>
                  </a:schemeClr>
                </a:solidFill>
              </a:rPr>
              <a:t>本等），但并不是主要地利用了被告的物质技术条件，而且涉案的教案职务作品也</a:t>
            </a:r>
            <a:r>
              <a:rPr lang="zh-CN" altLang="en-US" dirty="0" smtClean="0">
                <a:solidFill>
                  <a:schemeClr val="tx1">
                    <a:lumMod val="75000"/>
                    <a:lumOff val="25000"/>
                  </a:schemeClr>
                </a:solidFill>
              </a:rPr>
              <a:t>不是</a:t>
            </a:r>
            <a:r>
              <a:rPr lang="zh-CN" altLang="en-US" dirty="0">
                <a:solidFill>
                  <a:schemeClr val="tx1">
                    <a:lumMod val="75000"/>
                    <a:lumOff val="25000"/>
                  </a:schemeClr>
                </a:solidFill>
              </a:rPr>
              <a:t>由被告承担著作权</a:t>
            </a:r>
            <a:r>
              <a:rPr lang="zh-CN" altLang="en-US" dirty="0" smtClean="0">
                <a:solidFill>
                  <a:schemeClr val="tx1">
                    <a:lumMod val="75000"/>
                    <a:lumOff val="25000"/>
                  </a:schemeClr>
                </a:solidFill>
              </a:rPr>
              <a:t>法律责任。</a:t>
            </a:r>
            <a:endParaRPr lang="en-US" altLang="zh-CN" dirty="0">
              <a:solidFill>
                <a:schemeClr val="tx1">
                  <a:lumMod val="75000"/>
                  <a:lumOff val="25000"/>
                </a:schemeClr>
              </a:solidFill>
            </a:endParaRPr>
          </a:p>
          <a:p>
            <a:pPr marL="323850" algn="just"/>
            <a:endParaRPr lang="en-US" altLang="zh-CN" dirty="0" smtClean="0">
              <a:solidFill>
                <a:schemeClr val="tx1">
                  <a:lumMod val="75000"/>
                  <a:lumOff val="25000"/>
                </a:schemeClr>
              </a:solidFill>
            </a:endParaRPr>
          </a:p>
          <a:p>
            <a:pPr marL="323850" algn="just"/>
            <a:r>
              <a:rPr lang="zh-CN" altLang="en-US" dirty="0" smtClean="0">
                <a:solidFill>
                  <a:schemeClr val="tx1">
                    <a:lumMod val="75000"/>
                    <a:lumOff val="25000"/>
                  </a:schemeClr>
                </a:solidFill>
              </a:rPr>
              <a:t>因此，著作权应由作者，即原告高丽娅享有。被告四公里小学有权在其业务范围内优先使用。</a:t>
            </a:r>
            <a:endParaRPr lang="en-US" altLang="zh-CN" dirty="0" smtClean="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lgn="just"/>
            <a:r>
              <a:rPr lang="zh-CN" altLang="en-US" dirty="0" smtClean="0">
                <a:solidFill>
                  <a:schemeClr val="tx1">
                    <a:lumMod val="75000"/>
                    <a:lumOff val="25000"/>
                  </a:schemeClr>
                </a:solidFill>
              </a:rPr>
              <a:t>重庆市第一</a:t>
            </a:r>
            <a:r>
              <a:rPr lang="zh-CN" altLang="en-US" dirty="0">
                <a:solidFill>
                  <a:schemeClr val="tx1">
                    <a:lumMod val="75000"/>
                    <a:lumOff val="25000"/>
                  </a:schemeClr>
                </a:solidFill>
              </a:rPr>
              <a:t>中级人民法院一审判决认定被告南岸区四公里小学侵犯了高丽娅的教案著作权</a:t>
            </a:r>
            <a:r>
              <a:rPr lang="en-US" altLang="zh-CN" dirty="0">
                <a:solidFill>
                  <a:schemeClr val="tx1">
                    <a:lumMod val="75000"/>
                    <a:lumOff val="25000"/>
                  </a:schemeClr>
                </a:solidFill>
              </a:rPr>
              <a:t>, </a:t>
            </a:r>
            <a:r>
              <a:rPr lang="zh-CN" altLang="en-US" dirty="0">
                <a:solidFill>
                  <a:schemeClr val="tx1">
                    <a:lumMod val="75000"/>
                    <a:lumOff val="25000"/>
                  </a:schemeClr>
                </a:solidFill>
              </a:rPr>
              <a:t>判令赔偿其经济</a:t>
            </a:r>
            <a:r>
              <a:rPr lang="zh-CN" altLang="en-US" dirty="0" smtClean="0">
                <a:solidFill>
                  <a:schemeClr val="tx1">
                    <a:lumMod val="75000"/>
                    <a:lumOff val="25000"/>
                  </a:schemeClr>
                </a:solidFill>
              </a:rPr>
              <a:t>损失</a:t>
            </a:r>
            <a:r>
              <a:rPr lang="en-US" altLang="zh-CN" dirty="0">
                <a:solidFill>
                  <a:schemeClr val="tx1">
                    <a:lumMod val="75000"/>
                    <a:lumOff val="25000"/>
                  </a:schemeClr>
                </a:solidFill>
              </a:rPr>
              <a:t>5000</a:t>
            </a:r>
            <a:r>
              <a:rPr lang="zh-CN" altLang="en-US" dirty="0">
                <a:solidFill>
                  <a:schemeClr val="tx1">
                    <a:lumMod val="75000"/>
                    <a:lumOff val="25000"/>
                  </a:schemeClr>
                </a:solidFill>
              </a:rPr>
              <a:t>元。</a:t>
            </a:r>
            <a:endParaRPr lang="en-US" altLang="zh-CN" dirty="0">
              <a:solidFill>
                <a:schemeClr val="tx1">
                  <a:lumMod val="75000"/>
                  <a:lumOff val="25000"/>
                </a:schemeClr>
              </a:solidFill>
            </a:endParaRPr>
          </a:p>
          <a:p>
            <a:pPr marL="323850" algn="just">
              <a:spcBef>
                <a:spcPts val="1800"/>
              </a:spcBef>
              <a:spcAft>
                <a:spcPts val="1800"/>
              </a:spcAft>
            </a:pPr>
            <a:endParaRPr lang="en-US" altLang="zh-CN" sz="2000" dirty="0"/>
          </a:p>
          <a:p>
            <a:pPr marL="323850" algn="just"/>
            <a:endParaRPr lang="en-US" altLang="zh-CN" sz="2000" dirty="0"/>
          </a:p>
          <a:p>
            <a:pPr marL="323850" algn="just"/>
            <a:endParaRPr lang="zh-CN" altLang="zh-CN" sz="2000" dirty="0"/>
          </a:p>
          <a:p>
            <a:pPr marL="323850" algn="just"/>
            <a:endParaRPr lang="zh-CN" altLang="zh-CN" sz="2000" dirty="0"/>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704930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8" name="Text Box 168">
            <a:extLst>
              <a:ext uri="{FF2B5EF4-FFF2-40B4-BE49-F238E27FC236}">
                <a16:creationId xmlns:a16="http://schemas.microsoft.com/office/drawing/2014/main" xmlns="" id="{B9B9B7A7-FFB7-744E-814C-462776007C51}"/>
              </a:ext>
            </a:extLst>
          </p:cNvPr>
          <p:cNvSpPr txBox="1">
            <a:spLocks noChangeArrowheads="1"/>
          </p:cNvSpPr>
          <p:nvPr/>
        </p:nvSpPr>
        <p:spPr bwMode="auto">
          <a:xfrm>
            <a:off x="549237" y="2103146"/>
            <a:ext cx="9669184"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科研成果著作权</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归属</a:t>
            </a:r>
            <a:endParaRPr lang="en-US" altLang="zh-CN"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endParaRPr lang="en-US" altLang="zh-CN" sz="20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r>
              <a:rPr lang="zh-CN" altLang="en-US" sz="2000" b="1" dirty="0" smtClean="0">
                <a:solidFill>
                  <a:schemeClr val="tx1">
                    <a:lumMod val="75000"/>
                    <a:lumOff val="25000"/>
                  </a:schemeClr>
                </a:solidFill>
              </a:rPr>
              <a:t>区分</a:t>
            </a:r>
            <a:r>
              <a:rPr lang="zh-CN" altLang="en-US" sz="2000" b="1" dirty="0">
                <a:solidFill>
                  <a:schemeClr val="tx1">
                    <a:lumMod val="75000"/>
                    <a:lumOff val="25000"/>
                  </a:schemeClr>
                </a:solidFill>
              </a:rPr>
              <a:t>其科研项目之</a:t>
            </a:r>
            <a:r>
              <a:rPr lang="zh-CN" altLang="en-US" sz="2000" b="1" dirty="0" smtClean="0">
                <a:solidFill>
                  <a:schemeClr val="tx1">
                    <a:lumMod val="75000"/>
                    <a:lumOff val="25000"/>
                  </a:schemeClr>
                </a:solidFill>
              </a:rPr>
              <a:t>性质</a:t>
            </a:r>
            <a:endParaRPr lang="en-US" altLang="zh-CN" sz="2000" b="1" dirty="0" smtClean="0">
              <a:solidFill>
                <a:schemeClr val="tx1">
                  <a:lumMod val="75000"/>
                  <a:lumOff val="25000"/>
                </a:schemeClr>
              </a:solidFill>
            </a:endParaRPr>
          </a:p>
          <a:p>
            <a:pPr marL="800100" lvl="1" indent="-342900" algn="just">
              <a:buFontTx/>
              <a:buChar char="-"/>
            </a:pPr>
            <a:endParaRPr lang="en-US" altLang="zh-CN" sz="2000" dirty="0" smtClean="0">
              <a:solidFill>
                <a:schemeClr val="tx1">
                  <a:lumMod val="75000"/>
                  <a:lumOff val="25000"/>
                </a:schemeClr>
              </a:solidFill>
            </a:endParaRPr>
          </a:p>
          <a:p>
            <a:pPr marL="800100" lvl="1" indent="-342900" algn="just">
              <a:buFont typeface="Arial" panose="020B0604020202020204" pitchFamily="34" charset="0"/>
              <a:buChar char="•"/>
            </a:pPr>
            <a:r>
              <a:rPr lang="zh-CN" altLang="en-US" sz="2000" b="1" dirty="0" smtClean="0">
                <a:solidFill>
                  <a:schemeClr val="tx1">
                    <a:lumMod val="75000"/>
                    <a:lumOff val="25000"/>
                  </a:schemeClr>
                </a:solidFill>
              </a:rPr>
              <a:t>获得</a:t>
            </a:r>
            <a:r>
              <a:rPr lang="zh-CN" altLang="en-US" sz="2000" b="1" dirty="0">
                <a:solidFill>
                  <a:schemeClr val="tx1">
                    <a:lumMod val="75000"/>
                    <a:lumOff val="25000"/>
                  </a:schemeClr>
                </a:solidFill>
              </a:rPr>
              <a:t>财政性资金设立的科研</a:t>
            </a:r>
            <a:r>
              <a:rPr lang="zh-CN" altLang="en-US" sz="2000" b="1" dirty="0" smtClean="0">
                <a:solidFill>
                  <a:schemeClr val="tx1">
                    <a:lumMod val="75000"/>
                    <a:lumOff val="25000"/>
                  </a:schemeClr>
                </a:solidFill>
              </a:rPr>
              <a:t>项目</a:t>
            </a:r>
            <a:endParaRPr lang="en-US" altLang="zh-CN" sz="2000" b="1" dirty="0" smtClean="0">
              <a:solidFill>
                <a:schemeClr val="tx1">
                  <a:lumMod val="75000"/>
                  <a:lumOff val="25000"/>
                </a:schemeClr>
              </a:solidFill>
            </a:endParaRPr>
          </a:p>
          <a:p>
            <a:pPr lvl="2" algn="just"/>
            <a:r>
              <a:rPr lang="zh-CN" altLang="en-US" sz="2000" dirty="0" smtClean="0">
                <a:solidFill>
                  <a:schemeClr val="tx1">
                    <a:lumMod val="75000"/>
                    <a:lumOff val="25000"/>
                  </a:schemeClr>
                </a:solidFill>
              </a:rPr>
              <a:t>应遵循</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科学技术进步法</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关于国家科研计划项目研究成果知识产权管理的若干规定</a:t>
            </a:r>
            <a:r>
              <a:rPr lang="en-US" altLang="zh-CN" sz="2000" dirty="0" smtClean="0">
                <a:solidFill>
                  <a:schemeClr val="tx1">
                    <a:lumMod val="75000"/>
                    <a:lumOff val="25000"/>
                  </a:schemeClr>
                </a:solidFill>
              </a:rPr>
              <a:t>》</a:t>
            </a:r>
            <a:r>
              <a:rPr lang="zh-CN" altLang="en-US" sz="2000" dirty="0" smtClean="0">
                <a:solidFill>
                  <a:schemeClr val="tx1">
                    <a:lumMod val="75000"/>
                    <a:lumOff val="25000"/>
                  </a:schemeClr>
                </a:solidFill>
              </a:rPr>
              <a:t>等相关规定确定归高校所有</a:t>
            </a:r>
            <a:endParaRPr lang="en-US" altLang="zh-CN" sz="2000" dirty="0" smtClean="0">
              <a:solidFill>
                <a:schemeClr val="tx1">
                  <a:lumMod val="75000"/>
                  <a:lumOff val="25000"/>
                </a:schemeClr>
              </a:solidFill>
            </a:endParaRPr>
          </a:p>
          <a:p>
            <a:pPr marL="1257300" lvl="2" indent="-342900" algn="just">
              <a:buFont typeface="Arial" panose="020B0604020202020204" pitchFamily="34" charset="0"/>
              <a:buChar char="•"/>
            </a:pPr>
            <a:endParaRPr lang="en-US" altLang="zh-CN" sz="2000" dirty="0" smtClean="0">
              <a:solidFill>
                <a:schemeClr val="tx1">
                  <a:lumMod val="75000"/>
                  <a:lumOff val="25000"/>
                </a:schemeClr>
              </a:solidFill>
            </a:endParaRPr>
          </a:p>
          <a:p>
            <a:pPr marL="800100" lvl="1" indent="-342900" algn="just">
              <a:buFont typeface="Arial" panose="020B0604020202020204" pitchFamily="34" charset="0"/>
              <a:buChar char="•"/>
            </a:pPr>
            <a:r>
              <a:rPr lang="zh-CN" altLang="en-US" sz="2000" b="1" dirty="0" smtClean="0">
                <a:solidFill>
                  <a:schemeClr val="tx1">
                    <a:lumMod val="75000"/>
                    <a:lumOff val="25000"/>
                  </a:schemeClr>
                </a:solidFill>
              </a:rPr>
              <a:t>非</a:t>
            </a:r>
            <a:r>
              <a:rPr lang="zh-CN" altLang="en-US" sz="2000" b="1" dirty="0">
                <a:solidFill>
                  <a:schemeClr val="tx1">
                    <a:lumMod val="75000"/>
                    <a:lumOff val="25000"/>
                  </a:schemeClr>
                </a:solidFill>
              </a:rPr>
              <a:t>政府背景的基金会，非营利组织和高校自行组织的科研</a:t>
            </a:r>
            <a:r>
              <a:rPr lang="zh-CN" altLang="en-US" sz="2000" b="1" dirty="0" smtClean="0">
                <a:solidFill>
                  <a:schemeClr val="tx1">
                    <a:lumMod val="75000"/>
                    <a:lumOff val="25000"/>
                  </a:schemeClr>
                </a:solidFill>
              </a:rPr>
              <a:t>项目</a:t>
            </a:r>
            <a:endParaRPr lang="en-US" altLang="zh-CN" sz="2000" dirty="0">
              <a:solidFill>
                <a:schemeClr val="tx1">
                  <a:lumMod val="75000"/>
                  <a:lumOff val="25000"/>
                </a:schemeClr>
              </a:solidFill>
            </a:endParaRPr>
          </a:p>
          <a:p>
            <a:pPr lvl="1" algn="just"/>
            <a:r>
              <a:rPr lang="en-US" altLang="zh-CN" sz="2000" dirty="0" smtClean="0">
                <a:solidFill>
                  <a:schemeClr val="tx1">
                    <a:lumMod val="75000"/>
                    <a:lumOff val="25000"/>
                  </a:schemeClr>
                </a:solidFill>
              </a:rPr>
              <a:t>	</a:t>
            </a:r>
            <a:r>
              <a:rPr lang="zh-CN" altLang="en-US" sz="2000" dirty="0" smtClean="0">
                <a:solidFill>
                  <a:schemeClr val="tx1">
                    <a:lumMod val="75000"/>
                    <a:lumOff val="25000"/>
                  </a:schemeClr>
                </a:solidFill>
              </a:rPr>
              <a:t>在</a:t>
            </a:r>
            <a:r>
              <a:rPr lang="zh-CN" altLang="en-US" sz="2000" dirty="0">
                <a:solidFill>
                  <a:schemeClr val="tx1">
                    <a:lumMod val="75000"/>
                    <a:lumOff val="25000"/>
                  </a:schemeClr>
                </a:solidFill>
              </a:rPr>
              <a:t>无特别规定和约定的情况下，则应遵循委托作品、职务作品的路径，考察</a:t>
            </a:r>
            <a:r>
              <a:rPr lang="zh-CN" altLang="en-US" sz="2000" dirty="0" smtClean="0">
                <a:solidFill>
                  <a:schemeClr val="tx1">
                    <a:lumMod val="75000"/>
                    <a:lumOff val="25000"/>
                  </a:schemeClr>
                </a:solidFill>
              </a:rPr>
              <a:t>著</a:t>
            </a:r>
            <a:r>
              <a:rPr lang="en-US" altLang="zh-CN" sz="2000" dirty="0" smtClean="0">
                <a:solidFill>
                  <a:schemeClr val="tx1">
                    <a:lumMod val="75000"/>
                    <a:lumOff val="25000"/>
                  </a:schemeClr>
                </a:solidFill>
              </a:rPr>
              <a:t>	</a:t>
            </a:r>
            <a:r>
              <a:rPr lang="zh-CN" altLang="en-US" sz="2000" dirty="0" smtClean="0">
                <a:solidFill>
                  <a:schemeClr val="tx1">
                    <a:lumMod val="75000"/>
                    <a:lumOff val="25000"/>
                  </a:schemeClr>
                </a:solidFill>
              </a:rPr>
              <a:t>作</a:t>
            </a:r>
            <a:r>
              <a:rPr lang="zh-CN" altLang="en-US" sz="2000" dirty="0">
                <a:solidFill>
                  <a:schemeClr val="tx1">
                    <a:lumMod val="75000"/>
                    <a:lumOff val="25000"/>
                  </a:schemeClr>
                </a:solidFill>
              </a:rPr>
              <a:t>权归属。</a:t>
            </a:r>
            <a:endParaRPr lang="en-US" altLang="zh-CN" sz="2000" dirty="0">
              <a:solidFill>
                <a:schemeClr val="tx1">
                  <a:lumMod val="75000"/>
                  <a:lumOff val="25000"/>
                </a:schemeClr>
              </a:solidFill>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000" b="1" spc="-15" dirty="0">
              <a:latin typeface="Arial" panose="020B060402020202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xmlns="" val="27975968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 xmlns:a16="http://schemas.microsoft.com/office/drawing/2014/main"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 xmlns:a16="http://schemas.microsoft.com/office/drawing/2014/main"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 xmlns:a16="http://schemas.microsoft.com/office/drawing/2014/main"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 xmlns:a16="http://schemas.microsoft.com/office/drawing/2014/main"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 xmlns:a16="http://schemas.microsoft.com/office/drawing/2014/main"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 xmlns:a16="http://schemas.microsoft.com/office/drawing/2014/main"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mn-ea"/>
                <a:cs typeface="Times New Roman" panose="02020603050405020304" pitchFamily="18" charset="0"/>
              </a:rPr>
              <a:t>科研成果：争议</a:t>
            </a:r>
            <a:r>
              <a:rPr lang="zh-CN" altLang="en-US" sz="2400" b="1" spc="-15" dirty="0" smtClean="0">
                <a:solidFill>
                  <a:schemeClr val="tx1">
                    <a:lumMod val="85000"/>
                    <a:lumOff val="15000"/>
                  </a:schemeClr>
                </a:solidFill>
                <a:latin typeface="+mn-ea"/>
                <a:cs typeface="Times New Roman" panose="02020603050405020304" pitchFamily="18" charset="0"/>
              </a:rPr>
              <a:t>实例</a:t>
            </a:r>
            <a:endParaRPr lang="zh-CN" altLang="en-US" sz="2400" b="1" spc="-15" dirty="0">
              <a:solidFill>
                <a:schemeClr val="tx1">
                  <a:lumMod val="85000"/>
                  <a:lumOff val="15000"/>
                </a:schemeClr>
              </a:solidFill>
              <a:latin typeface="+mn-ea"/>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《比例线法技术研究》 </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[2015]</a:t>
            </a:r>
            <a:r>
              <a:rPr lang="zh-CN" altLang="zh-CN" sz="2000" b="1" dirty="0">
                <a:solidFill>
                  <a:schemeClr val="tx1">
                    <a:lumMod val="75000"/>
                    <a:lumOff val="25000"/>
                  </a:schemeClr>
                </a:solidFill>
              </a:rPr>
              <a:t> 津高民三终字第</a:t>
            </a:r>
            <a:r>
              <a:rPr lang="en-US" altLang="zh-CN" sz="2000" b="1" dirty="0">
                <a:solidFill>
                  <a:schemeClr val="tx1">
                    <a:lumMod val="75000"/>
                    <a:lumOff val="25000"/>
                  </a:schemeClr>
                </a:solidFill>
              </a:rPr>
              <a:t>0039</a:t>
            </a:r>
            <a:r>
              <a:rPr lang="zh-CN" altLang="zh-CN"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a:solidFill>
                  <a:schemeClr val="tx1">
                    <a:lumMod val="75000"/>
                    <a:lumOff val="25000"/>
                  </a:schemeClr>
                </a:solidFill>
              </a:rPr>
              <a:t>事实背景</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zh-CN" sz="2000" dirty="0">
                <a:solidFill>
                  <a:schemeClr val="tx1">
                    <a:lumMod val="75000"/>
                    <a:lumOff val="25000"/>
                  </a:schemeClr>
                </a:solidFill>
              </a:rPr>
              <a:t>《椭球上海洋划界中的比例线法技术研究》为国家高技术研究发展计划（</a:t>
            </a:r>
            <a:r>
              <a:rPr lang="en-US" altLang="zh-CN" sz="2000" dirty="0">
                <a:solidFill>
                  <a:schemeClr val="tx1">
                    <a:lumMod val="75000"/>
                    <a:lumOff val="25000"/>
                  </a:schemeClr>
                </a:solidFill>
              </a:rPr>
              <a:t>863</a:t>
            </a:r>
            <a:r>
              <a:rPr lang="zh-CN" altLang="zh-CN" sz="2000" dirty="0">
                <a:solidFill>
                  <a:schemeClr val="tx1">
                    <a:lumMod val="75000"/>
                    <a:lumOff val="25000"/>
                  </a:schemeClr>
                </a:solidFill>
              </a:rPr>
              <a:t>计划）课题，</a:t>
            </a:r>
            <a:r>
              <a:rPr lang="zh-CN" altLang="en-US" sz="2000" dirty="0">
                <a:solidFill>
                  <a:schemeClr val="tx1">
                    <a:lumMod val="75000"/>
                    <a:lumOff val="25000"/>
                  </a:schemeClr>
                </a:solidFill>
              </a:rPr>
              <a:t>课题依托单位是武汉大学</a:t>
            </a:r>
            <a:r>
              <a:rPr lang="zh-CN" altLang="zh-CN" sz="2000" dirty="0">
                <a:solidFill>
                  <a:schemeClr val="tx1">
                    <a:lumMod val="75000"/>
                    <a:lumOff val="25000"/>
                  </a:schemeClr>
                </a:solidFill>
              </a:rPr>
              <a:t>，具体申报立项事宜由吴艳兰</a:t>
            </a:r>
            <a:r>
              <a:rPr lang="zh-CN" altLang="en-US" sz="2000" dirty="0">
                <a:solidFill>
                  <a:schemeClr val="tx1">
                    <a:lumMod val="75000"/>
                    <a:lumOff val="25000"/>
                  </a:schemeClr>
                </a:solidFill>
              </a:rPr>
              <a:t>作为课题负责人，</a:t>
            </a:r>
            <a:r>
              <a:rPr lang="zh-CN" altLang="zh-CN" sz="2000" dirty="0">
                <a:solidFill>
                  <a:schemeClr val="tx1">
                    <a:lumMod val="75000"/>
                    <a:lumOff val="25000"/>
                  </a:schemeClr>
                </a:solidFill>
              </a:rPr>
              <a:t>以武汉大学的名义负责完成</a:t>
            </a:r>
            <a:r>
              <a:rPr lang="zh-CN" altLang="en-US" sz="2000" dirty="0">
                <a:solidFill>
                  <a:schemeClr val="tx1">
                    <a:lumMod val="75000"/>
                    <a:lumOff val="25000"/>
                  </a:schemeClr>
                </a:solidFill>
              </a:rPr>
              <a:t>，并制作了相应的课题报告。涉及软件著作权、专著稿和各类论文。此外，国家海洋信息中心与武汉大学签订</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技术服务合同</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，课题组亦将为国家海洋信息中心开发海洋划界系统软件作为课题研究的一项内容。</a:t>
            </a: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此后，国家海洋信息中心的工程师张建辉、付瑞全发表了论文，吴艳兰认为该文的组织结构以及涉及十一部分</a:t>
            </a:r>
            <a:r>
              <a:rPr lang="en-US" altLang="zh-CN" sz="2000" dirty="0">
                <a:solidFill>
                  <a:schemeClr val="tx1">
                    <a:lumMod val="75000"/>
                    <a:lumOff val="25000"/>
                  </a:schemeClr>
                </a:solidFill>
              </a:rPr>
              <a:t>700</a:t>
            </a:r>
            <a:r>
              <a:rPr lang="zh-CN" altLang="en-US" sz="2000" dirty="0">
                <a:solidFill>
                  <a:schemeClr val="tx1">
                    <a:lumMod val="75000"/>
                    <a:lumOff val="25000"/>
                  </a:schemeClr>
                </a:solidFill>
              </a:rPr>
              <a:t>余字的表述方式和观点抄袭了课题研究成果中第四章</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海洋划界技术分析</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的内容，而其作为作为著作权人，其作品复制权、发行权受到了侵害，故而提起诉讼。</a:t>
            </a:r>
            <a:endParaRPr lang="en-US" altLang="zh-CN" sz="2000"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9651240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 xmlns:a16="http://schemas.microsoft.com/office/drawing/2014/main"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 xmlns:a16="http://schemas.microsoft.com/office/drawing/2014/main"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 xmlns:a16="http://schemas.microsoft.com/office/drawing/2014/main"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 xmlns:a16="http://schemas.microsoft.com/office/drawing/2014/main"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 xmlns:a16="http://schemas.microsoft.com/office/drawing/2014/main"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 xmlns:a16="http://schemas.microsoft.com/office/drawing/2014/main"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科研成果：争议</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实例</a:t>
            </a:r>
            <a:endPar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《比例线法技术研究》 </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[2015]</a:t>
            </a:r>
            <a:r>
              <a:rPr lang="zh-CN" altLang="zh-CN" sz="2000" b="1" dirty="0">
                <a:solidFill>
                  <a:schemeClr val="tx1">
                    <a:lumMod val="75000"/>
                    <a:lumOff val="25000"/>
                  </a:schemeClr>
                </a:solidFill>
              </a:rPr>
              <a:t> 津高民三终字第</a:t>
            </a:r>
            <a:r>
              <a:rPr lang="en-US" altLang="zh-CN" sz="2000" b="1" dirty="0">
                <a:solidFill>
                  <a:schemeClr val="tx1">
                    <a:lumMod val="75000"/>
                    <a:lumOff val="25000"/>
                  </a:schemeClr>
                </a:solidFill>
              </a:rPr>
              <a:t>0039</a:t>
            </a:r>
            <a:r>
              <a:rPr lang="zh-CN" altLang="zh-CN"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a:solidFill>
                  <a:schemeClr val="tx1">
                    <a:lumMod val="75000"/>
                    <a:lumOff val="25000"/>
                  </a:schemeClr>
                </a:solidFill>
              </a:rPr>
              <a:t>争议焦点</a:t>
            </a:r>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781050" indent="-457200" algn="just">
              <a:buFont typeface="+mj-lt"/>
              <a:buAutoNum type="arabicPeriod"/>
            </a:pPr>
            <a:r>
              <a:rPr lang="zh-CN" altLang="en-US" sz="2000" dirty="0">
                <a:solidFill>
                  <a:schemeClr val="tx1">
                    <a:lumMod val="75000"/>
                    <a:lumOff val="25000"/>
                  </a:schemeClr>
                </a:solidFill>
              </a:rPr>
              <a:t>吴艳兰能否作为作者主张涉案作品著作权？                涉案作品著作权归属</a:t>
            </a:r>
            <a:r>
              <a:rPr lang="zh-CN" altLang="en-US" sz="2000" dirty="0" smtClean="0">
                <a:solidFill>
                  <a:schemeClr val="tx1">
                    <a:lumMod val="75000"/>
                    <a:lumOff val="25000"/>
                  </a:schemeClr>
                </a:solidFill>
              </a:rPr>
              <a:t>问题</a:t>
            </a:r>
            <a:endParaRPr lang="en-US" altLang="zh-CN" sz="2000" dirty="0">
              <a:solidFill>
                <a:schemeClr val="tx1">
                  <a:lumMod val="75000"/>
                  <a:lumOff val="25000"/>
                </a:schemeClr>
              </a:solidFill>
            </a:endParaRPr>
          </a:p>
          <a:p>
            <a:pPr marL="781050" indent="-457200" algn="just">
              <a:buFont typeface="+mj-lt"/>
              <a:buAutoNum type="arabicPeriod"/>
            </a:pPr>
            <a:endParaRPr lang="en-US" altLang="zh-CN" sz="2000" dirty="0">
              <a:solidFill>
                <a:schemeClr val="tx1">
                  <a:lumMod val="75000"/>
                  <a:lumOff val="25000"/>
                </a:schemeClr>
              </a:solidFill>
            </a:endParaRPr>
          </a:p>
          <a:p>
            <a:pPr marL="781050" indent="-457200" algn="just">
              <a:buFont typeface="+mj-lt"/>
              <a:buAutoNum type="arabicPeriod"/>
            </a:pPr>
            <a:r>
              <a:rPr lang="zh-CN" altLang="en-US" sz="2000" dirty="0" smtClean="0">
                <a:solidFill>
                  <a:schemeClr val="tx1">
                    <a:lumMod val="75000"/>
                    <a:lumOff val="25000"/>
                  </a:schemeClr>
                </a:solidFill>
              </a:rPr>
              <a:t>张建辉</a:t>
            </a:r>
            <a:r>
              <a:rPr lang="zh-CN" altLang="en-US" sz="2000" dirty="0">
                <a:solidFill>
                  <a:schemeClr val="tx1">
                    <a:lumMod val="75000"/>
                    <a:lumOff val="25000"/>
                  </a:schemeClr>
                </a:solidFill>
              </a:rPr>
              <a:t>、付瑞全和国家海洋信息中心是否侵害了涉案作品的著作权及责任承担</a:t>
            </a:r>
          </a:p>
          <a:p>
            <a:pPr marL="323850" algn="just"/>
            <a:endParaRPr lang="zh-CN" altLang="en-US" sz="2000" b="1" dirty="0"/>
          </a:p>
          <a:p>
            <a:pPr marL="323850" algn="just"/>
            <a:endParaRPr lang="en-US" altLang="zh-CN" sz="2400" b="1" dirty="0">
              <a:solidFill>
                <a:schemeClr val="tx1">
                  <a:lumMod val="75000"/>
                  <a:lumOff val="25000"/>
                </a:schemeClr>
              </a:solidFill>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
        <p:nvSpPr>
          <p:cNvPr id="7" name="右箭头 6">
            <a:extLst>
              <a:ext uri="{FF2B5EF4-FFF2-40B4-BE49-F238E27FC236}">
                <a16:creationId xmlns="" xmlns:a16="http://schemas.microsoft.com/office/drawing/2014/main" id="{21939EC4-6A06-2F49-9633-EF37D5C91098}"/>
              </a:ext>
            </a:extLst>
          </p:cNvPr>
          <p:cNvSpPr/>
          <p:nvPr/>
        </p:nvSpPr>
        <p:spPr>
          <a:xfrm>
            <a:off x="6261100" y="4010561"/>
            <a:ext cx="609600" cy="228600"/>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xmlns="" val="28483728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 xmlns:a16="http://schemas.microsoft.com/office/drawing/2014/main"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 xmlns:a16="http://schemas.microsoft.com/office/drawing/2014/main"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 xmlns:a16="http://schemas.microsoft.com/office/drawing/2014/main"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 xmlns:a16="http://schemas.microsoft.com/office/drawing/2014/main"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 xmlns:a16="http://schemas.microsoft.com/office/drawing/2014/main"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 xmlns:a16="http://schemas.microsoft.com/office/drawing/2014/main"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科研成果：争议</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实例</a:t>
            </a:r>
            <a:endPar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《比例线法技术研究》 </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[2015]</a:t>
            </a:r>
            <a:r>
              <a:rPr lang="zh-CN" altLang="zh-CN" sz="2000" b="1" dirty="0">
                <a:solidFill>
                  <a:schemeClr val="tx1">
                    <a:lumMod val="75000"/>
                    <a:lumOff val="25000"/>
                  </a:schemeClr>
                </a:solidFill>
              </a:rPr>
              <a:t> 津高民三终字第</a:t>
            </a:r>
            <a:r>
              <a:rPr lang="en-US" altLang="zh-CN" sz="2000" b="1" dirty="0">
                <a:solidFill>
                  <a:schemeClr val="tx1">
                    <a:lumMod val="75000"/>
                    <a:lumOff val="25000"/>
                  </a:schemeClr>
                </a:solidFill>
              </a:rPr>
              <a:t>0039</a:t>
            </a:r>
            <a:r>
              <a:rPr lang="zh-CN" altLang="zh-CN"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a:solidFill>
                  <a:schemeClr val="tx1">
                    <a:lumMod val="75000"/>
                    <a:lumOff val="25000"/>
                  </a:schemeClr>
                </a:solidFill>
              </a:rPr>
              <a:t>双方观点</a:t>
            </a:r>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r>
              <a:rPr lang="zh-CN" altLang="en-US" sz="2000" dirty="0">
                <a:solidFill>
                  <a:schemeClr val="tx1">
                    <a:lumMod val="75000"/>
                    <a:lumOff val="25000"/>
                  </a:schemeClr>
                </a:solidFill>
              </a:rPr>
              <a:t>吴艳兰认为，第四章“海洋划界技术分析” 是其所担任责任人的</a:t>
            </a:r>
            <a:r>
              <a:rPr lang="en-US" altLang="zh-CN" sz="2000" dirty="0">
                <a:solidFill>
                  <a:schemeClr val="tx1">
                    <a:lumMod val="75000"/>
                    <a:lumOff val="25000"/>
                  </a:schemeClr>
                </a:solidFill>
              </a:rPr>
              <a:t>863</a:t>
            </a:r>
            <a:r>
              <a:rPr lang="zh-CN" altLang="en-US" sz="2000" dirty="0">
                <a:solidFill>
                  <a:schemeClr val="tx1">
                    <a:lumMod val="75000"/>
                    <a:lumOff val="25000"/>
                  </a:schemeClr>
                </a:solidFill>
              </a:rPr>
              <a:t>课题的阶段性研究报告，不属于课题研究成果，因而享有著作权。</a:t>
            </a:r>
            <a:endParaRPr lang="en-US" altLang="zh-CN" sz="2000"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张建辉、付瑞全则主张</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知识产权证明材料</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研究报告（专著草稿）</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属于该课题的研究成果而不是阶段性研究报告。</a:t>
            </a:r>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2572801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 xmlns:a16="http://schemas.microsoft.com/office/drawing/2014/main"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 xmlns:a16="http://schemas.microsoft.com/office/drawing/2014/main"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 xmlns:a16="http://schemas.microsoft.com/office/drawing/2014/main"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 xmlns:a16="http://schemas.microsoft.com/office/drawing/2014/main"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 xmlns:a16="http://schemas.microsoft.com/office/drawing/2014/main"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 xmlns:a16="http://schemas.microsoft.com/office/drawing/2014/main"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科研成果：争议</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实例</a:t>
            </a:r>
            <a:endPar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《比例线法技术研究》 </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[2015]</a:t>
            </a:r>
            <a:r>
              <a:rPr lang="zh-CN" altLang="zh-CN" sz="2000" b="1" dirty="0">
                <a:solidFill>
                  <a:schemeClr val="tx1">
                    <a:lumMod val="75000"/>
                    <a:lumOff val="25000"/>
                  </a:schemeClr>
                </a:solidFill>
              </a:rPr>
              <a:t> 津高民三终字第</a:t>
            </a:r>
            <a:r>
              <a:rPr lang="en-US" altLang="zh-CN" sz="2000" b="1" dirty="0">
                <a:solidFill>
                  <a:schemeClr val="tx1">
                    <a:lumMod val="75000"/>
                    <a:lumOff val="25000"/>
                  </a:schemeClr>
                </a:solidFill>
              </a:rPr>
              <a:t>0039</a:t>
            </a:r>
            <a:r>
              <a:rPr lang="zh-CN" altLang="zh-CN"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r>
              <a:rPr lang="zh-CN" altLang="en-US" sz="2000" b="1" dirty="0">
                <a:solidFill>
                  <a:schemeClr val="tx1">
                    <a:lumMod val="75000"/>
                    <a:lumOff val="25000"/>
                  </a:schemeClr>
                </a:solidFill>
              </a:rPr>
              <a:t>一审认定：涉案作品属于一般职务作品，吴艳兰享有著作权</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虽然课题组由多名成员组成，但是涉案作品的第一完成人署名均为吴艳兰，，张建辉、付瑞全、国家海洋信息中心不能提供反驳证据证明上述章节内容存在其他创作者。</a:t>
            </a:r>
            <a:endParaRPr lang="en-US" altLang="zh-CN" sz="2000"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此外，从现有规范来看，</a:t>
            </a:r>
            <a:r>
              <a:rPr lang="zh-CN" altLang="zh-CN" sz="2000" dirty="0">
                <a:solidFill>
                  <a:schemeClr val="tx1">
                    <a:lumMod val="75000"/>
                    <a:lumOff val="25000"/>
                  </a:schemeClr>
                </a:solidFill>
              </a:rPr>
              <a:t>并未有</a:t>
            </a:r>
            <a:r>
              <a:rPr lang="en-US" altLang="zh-CN" sz="2000" dirty="0">
                <a:solidFill>
                  <a:schemeClr val="tx1">
                    <a:lumMod val="75000"/>
                    <a:lumOff val="25000"/>
                  </a:schemeClr>
                </a:solidFill>
              </a:rPr>
              <a:t>863</a:t>
            </a:r>
            <a:r>
              <a:rPr lang="zh-CN" altLang="zh-CN" sz="2000" dirty="0">
                <a:solidFill>
                  <a:schemeClr val="tx1">
                    <a:lumMod val="75000"/>
                    <a:lumOff val="25000"/>
                  </a:schemeClr>
                </a:solidFill>
              </a:rPr>
              <a:t>计划科技成果的知识产权当然归属国家所有的规定和约定，课题成果的依托单位为武汉大学，但并未有证据证明该课题系由武汉大学主持，代表武汉大学意志创作，故不构成武汉大学享有著作权的法人作品。故吴艳兰为涉案课题成果的著作权人。</a:t>
            </a:r>
            <a:r>
              <a:rPr lang="zh-CN" altLang="en-US" sz="2000" dirty="0">
                <a:solidFill>
                  <a:schemeClr val="tx1">
                    <a:lumMod val="75000"/>
                    <a:lumOff val="25000"/>
                  </a:schemeClr>
                </a:solidFill>
              </a:rPr>
              <a:t>三被告应当承担责任。</a:t>
            </a:r>
            <a:endParaRPr lang="zh-CN" altLang="zh-CN" sz="2000"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308177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 xmlns:a16="http://schemas.microsoft.com/office/drawing/2014/main"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 xmlns:a16="http://schemas.microsoft.com/office/drawing/2014/main"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 xmlns:a16="http://schemas.microsoft.com/office/drawing/2014/main"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 xmlns:a16="http://schemas.microsoft.com/office/drawing/2014/main"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 xmlns:a16="http://schemas.microsoft.com/office/drawing/2014/main"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 xmlns:a16="http://schemas.microsoft.com/office/drawing/2014/main" id="{85C6339E-D3C2-4849-8F8F-11DAE5C3B7AD}"/>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科研成果：争议</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实例</a:t>
            </a:r>
            <a:endPar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《比例线法技术研究》 </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[2015]</a:t>
            </a:r>
            <a:r>
              <a:rPr lang="zh-CN" altLang="zh-CN" sz="2000" b="1" dirty="0">
                <a:solidFill>
                  <a:schemeClr val="tx1">
                    <a:lumMod val="75000"/>
                    <a:lumOff val="25000"/>
                  </a:schemeClr>
                </a:solidFill>
              </a:rPr>
              <a:t> 津高民三终字第</a:t>
            </a:r>
            <a:r>
              <a:rPr lang="en-US" altLang="zh-CN" sz="2000" b="1" dirty="0">
                <a:solidFill>
                  <a:schemeClr val="tx1">
                    <a:lumMod val="75000"/>
                    <a:lumOff val="25000"/>
                  </a:schemeClr>
                </a:solidFill>
              </a:rPr>
              <a:t>0039</a:t>
            </a:r>
            <a:r>
              <a:rPr lang="zh-CN" altLang="zh-CN" sz="2000" b="1" dirty="0">
                <a:solidFill>
                  <a:schemeClr val="tx1">
                    <a:lumMod val="75000"/>
                    <a:lumOff val="25000"/>
                  </a:schemeClr>
                </a:solidFill>
              </a:rPr>
              <a:t>号）</a:t>
            </a:r>
            <a:endParaRPr lang="en-US" altLang="zh-CN" sz="2000" b="1" dirty="0">
              <a:solidFill>
                <a:schemeClr val="tx1">
                  <a:lumMod val="75000"/>
                  <a:lumOff val="25000"/>
                </a:schemeClr>
              </a:solidFill>
            </a:endParaRPr>
          </a:p>
          <a:p>
            <a:pPr marL="323850" algn="just"/>
            <a:endParaRPr lang="en-US" altLang="zh-CN" sz="2000" b="1" dirty="0">
              <a:solidFill>
                <a:schemeClr val="tx1">
                  <a:lumMod val="75000"/>
                  <a:lumOff val="25000"/>
                </a:schemeClr>
              </a:solidFill>
            </a:endParaRPr>
          </a:p>
          <a:p>
            <a:pPr marL="323850" algn="just"/>
            <a:r>
              <a:rPr lang="zh-CN" altLang="en-US" sz="2000" b="1" dirty="0">
                <a:solidFill>
                  <a:schemeClr val="tx1">
                    <a:lumMod val="75000"/>
                    <a:lumOff val="25000"/>
                  </a:schemeClr>
                </a:solidFill>
              </a:rPr>
              <a:t>二审认定：涉案作品并非阶段性研究报告，且涉案作品著作权归武汉大学所有</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dirty="0">
                <a:solidFill>
                  <a:schemeClr val="tx1">
                    <a:lumMod val="75000"/>
                    <a:lumOff val="25000"/>
                  </a:schemeClr>
                </a:solidFill>
              </a:rPr>
              <a:t>涉案作品从其</a:t>
            </a:r>
            <a:r>
              <a:rPr lang="zh-CN" altLang="en-US" sz="2000" b="1" dirty="0">
                <a:solidFill>
                  <a:schemeClr val="tx1">
                    <a:lumMod val="75000"/>
                    <a:lumOff val="25000"/>
                  </a:schemeClr>
                </a:solidFill>
              </a:rPr>
              <a:t>主题</a:t>
            </a:r>
            <a:r>
              <a:rPr lang="zh-CN" altLang="en-US" sz="2000" dirty="0">
                <a:solidFill>
                  <a:schemeClr val="tx1">
                    <a:lumMod val="75000"/>
                    <a:lumOff val="25000"/>
                  </a:schemeClr>
                </a:solidFill>
              </a:rPr>
              <a:t>、</a:t>
            </a:r>
            <a:r>
              <a:rPr lang="zh-CN" altLang="en-US" sz="2000" b="1" dirty="0">
                <a:solidFill>
                  <a:schemeClr val="tx1">
                    <a:lumMod val="75000"/>
                    <a:lumOff val="25000"/>
                  </a:schemeClr>
                </a:solidFill>
              </a:rPr>
              <a:t>内容、篇幅、发表状态、装订方式</a:t>
            </a:r>
            <a:r>
              <a:rPr lang="zh-CN" altLang="en-US" sz="2000" dirty="0">
                <a:solidFill>
                  <a:schemeClr val="tx1">
                    <a:lumMod val="75000"/>
                    <a:lumOff val="25000"/>
                  </a:schemeClr>
                </a:solidFill>
              </a:rPr>
              <a:t>等方面看，均与课题成果中的专著稿</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地球上自然集间比例线问题及海上划界关键技术研究</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相对应，属于课题研究成果的一部分。吴艳兰关于涉案作品为阶段性研究报告的主张不能成立。</a:t>
            </a:r>
            <a:endParaRPr lang="en-US" altLang="zh-CN" sz="2000" dirty="0">
              <a:solidFill>
                <a:schemeClr val="tx1">
                  <a:lumMod val="75000"/>
                  <a:lumOff val="25000"/>
                </a:schemeClr>
              </a:solidFill>
            </a:endParaRPr>
          </a:p>
          <a:p>
            <a:pPr marL="323850" algn="just"/>
            <a:endParaRPr lang="en-US" altLang="zh-CN" dirty="0"/>
          </a:p>
          <a:p>
            <a:pPr marL="323850" algn="just"/>
            <a:r>
              <a:rPr lang="zh-CN" altLang="zh-CN" sz="2000" dirty="0">
                <a:solidFill>
                  <a:schemeClr val="tx1">
                    <a:lumMod val="75000"/>
                    <a:lumOff val="25000"/>
                  </a:schemeClr>
                </a:solidFill>
              </a:rPr>
              <a:t>涉案作品系以武汉大学的名义申报立项，课题依托于武汉大学教育部重点实验室开展，并</a:t>
            </a:r>
            <a:r>
              <a:rPr lang="zh-CN" altLang="zh-CN" sz="2000" dirty="0"/>
              <a:t>由武汉大学提供课题的技术与条件保障</a:t>
            </a:r>
            <a:r>
              <a:rPr lang="zh-CN" altLang="en-US" sz="2000" dirty="0">
                <a:solidFill>
                  <a:schemeClr val="tx1">
                    <a:lumMod val="75000"/>
                    <a:lumOff val="25000"/>
                  </a:schemeClr>
                </a:solidFill>
              </a:rPr>
              <a:t>。此外，</a:t>
            </a:r>
            <a:r>
              <a:rPr lang="zh-CN" altLang="zh-CN" sz="2000" dirty="0">
                <a:solidFill>
                  <a:schemeClr val="tx1">
                    <a:lumMod val="75000"/>
                    <a:lumOff val="25000"/>
                  </a:schemeClr>
                </a:solidFill>
              </a:rPr>
              <a:t>经查阅该课题任务合同书，其中第五条载明：“除本合同另有约定外，执行本课题形成的知识产权归属、分享和转移按照《关于国家科研计划项目研究成果知识产权管理的若干规定》等规定执行”。</a:t>
            </a: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91859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50800" y="2102400"/>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科研成果：争议</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实例</a:t>
            </a:r>
            <a:endPar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dirty="0">
                <a:solidFill>
                  <a:schemeClr val="tx1">
                    <a:lumMod val="75000"/>
                    <a:lumOff val="25000"/>
                  </a:schemeClr>
                </a:solidFill>
              </a:rPr>
              <a:t>实例讲解：</a:t>
            </a:r>
            <a:r>
              <a:rPr lang="zh-CN" altLang="zh-CN" sz="2000" b="1" dirty="0">
                <a:solidFill>
                  <a:schemeClr val="tx1">
                    <a:lumMod val="75000"/>
                    <a:lumOff val="25000"/>
                  </a:schemeClr>
                </a:solidFill>
              </a:rPr>
              <a:t>《</a:t>
            </a:r>
            <a:r>
              <a:rPr lang="zh-CN" altLang="en-US" sz="2000" b="1" dirty="0">
                <a:solidFill>
                  <a:schemeClr val="tx1">
                    <a:lumMod val="75000"/>
                    <a:lumOff val="25000"/>
                  </a:schemeClr>
                </a:solidFill>
              </a:rPr>
              <a:t>研究报告</a:t>
            </a:r>
            <a:r>
              <a:rPr lang="zh-CN" altLang="zh-CN" sz="2000" b="1" dirty="0">
                <a:solidFill>
                  <a:schemeClr val="tx1">
                    <a:lumMod val="75000"/>
                    <a:lumOff val="25000"/>
                  </a:schemeClr>
                </a:solidFill>
              </a:rPr>
              <a:t>》 </a:t>
            </a:r>
            <a:r>
              <a:rPr lang="zh-CN" altLang="en-US" sz="2000" b="1" dirty="0">
                <a:solidFill>
                  <a:schemeClr val="tx1">
                    <a:lumMod val="75000"/>
                    <a:lumOff val="25000"/>
                  </a:schemeClr>
                </a:solidFill>
              </a:rPr>
              <a:t>案</a:t>
            </a:r>
            <a:r>
              <a:rPr lang="zh-CN" altLang="zh-CN" sz="2000" b="1" dirty="0">
                <a:solidFill>
                  <a:schemeClr val="tx1">
                    <a:lumMod val="75000"/>
                    <a:lumOff val="25000"/>
                  </a:schemeClr>
                </a:solidFill>
              </a:rPr>
              <a:t>（</a:t>
            </a:r>
            <a:r>
              <a:rPr lang="en-US" altLang="zh-CN" sz="2000" b="1" dirty="0">
                <a:solidFill>
                  <a:schemeClr val="tx1">
                    <a:lumMod val="75000"/>
                    <a:lumOff val="25000"/>
                  </a:schemeClr>
                </a:solidFill>
              </a:rPr>
              <a:t>[2007]</a:t>
            </a:r>
            <a:r>
              <a:rPr lang="zh-CN" altLang="en-US" sz="2000" b="1" dirty="0">
                <a:solidFill>
                  <a:schemeClr val="tx1">
                    <a:lumMod val="75000"/>
                    <a:lumOff val="25000"/>
                  </a:schemeClr>
                </a:solidFill>
              </a:rPr>
              <a:t>豫法民三终字第</a:t>
            </a:r>
            <a:r>
              <a:rPr lang="en-US" altLang="zh-CN" sz="2000" b="1" dirty="0">
                <a:solidFill>
                  <a:schemeClr val="tx1">
                    <a:lumMod val="75000"/>
                    <a:lumOff val="25000"/>
                  </a:schemeClr>
                </a:solidFill>
              </a:rPr>
              <a:t>70</a:t>
            </a:r>
            <a:r>
              <a:rPr lang="zh-CN" altLang="en-US" sz="2000" b="1" dirty="0">
                <a:solidFill>
                  <a:schemeClr val="tx1">
                    <a:lumMod val="75000"/>
                    <a:lumOff val="25000"/>
                  </a:schemeClr>
                </a:solidFill>
              </a:rPr>
              <a:t>号</a:t>
            </a:r>
            <a:r>
              <a:rPr lang="zh-CN" altLang="zh-CN" sz="2000" b="1" dirty="0">
                <a:solidFill>
                  <a:schemeClr val="tx1">
                    <a:lumMod val="75000"/>
                    <a:lumOff val="25000"/>
                  </a:schemeClr>
                </a:solidFill>
              </a:rPr>
              <a:t>）</a:t>
            </a:r>
            <a:endParaRPr lang="en-US" altLang="zh-CN" sz="2000" b="1" dirty="0">
              <a:solidFill>
                <a:schemeClr val="tx1">
                  <a:lumMod val="75000"/>
                  <a:lumOff val="25000"/>
                </a:schemeClr>
              </a:solidFill>
            </a:endParaRPr>
          </a:p>
          <a:p>
            <a:pPr marL="323850" algn="just"/>
            <a:endParaRPr lang="en-US" altLang="zh-CN" sz="2000" dirty="0">
              <a:solidFill>
                <a:schemeClr val="tx1">
                  <a:lumMod val="75000"/>
                  <a:lumOff val="25000"/>
                </a:schemeClr>
              </a:solidFill>
            </a:endParaRPr>
          </a:p>
          <a:p>
            <a:pPr marL="323850" algn="just"/>
            <a:r>
              <a:rPr lang="zh-CN" altLang="en-US" sz="2000" b="1" dirty="0">
                <a:solidFill>
                  <a:schemeClr val="tx1">
                    <a:lumMod val="75000"/>
                    <a:lumOff val="25000"/>
                  </a:schemeClr>
                </a:solidFill>
              </a:rPr>
              <a:t>事实背景</a:t>
            </a:r>
            <a:endParaRPr lang="en-US" altLang="zh-CN" sz="2000" b="1" dirty="0">
              <a:solidFill>
                <a:schemeClr val="tx1">
                  <a:lumMod val="75000"/>
                  <a:lumOff val="25000"/>
                </a:schemeClr>
              </a:solidFill>
            </a:endParaRPr>
          </a:p>
          <a:p>
            <a:pPr marL="323850" algn="just"/>
            <a:endParaRPr lang="en-US" altLang="zh-CN" dirty="0">
              <a:solidFill>
                <a:schemeClr val="tx1">
                  <a:lumMod val="75000"/>
                  <a:lumOff val="25000"/>
                </a:schemeClr>
              </a:solidFill>
            </a:endParaRPr>
          </a:p>
          <a:p>
            <a:pPr marL="323850" algn="just"/>
            <a:r>
              <a:rPr lang="en-US" altLang="zh-CN" sz="1600" dirty="0">
                <a:solidFill>
                  <a:schemeClr val="tx1">
                    <a:lumMod val="75000"/>
                    <a:lumOff val="25000"/>
                  </a:schemeClr>
                </a:solidFill>
              </a:rPr>
              <a:t>1999</a:t>
            </a:r>
            <a:r>
              <a:rPr lang="zh-CN" altLang="en-US" sz="1600" dirty="0">
                <a:solidFill>
                  <a:schemeClr val="tx1">
                    <a:lumMod val="75000"/>
                    <a:lumOff val="25000"/>
                  </a:schemeClr>
                </a:solidFill>
              </a:rPr>
              <a:t>年，</a:t>
            </a:r>
            <a:r>
              <a:rPr lang="zh-CN" altLang="en-US" sz="1600" dirty="0" smtClean="0">
                <a:solidFill>
                  <a:schemeClr val="tx1">
                    <a:lumMod val="75000"/>
                    <a:lumOff val="25000"/>
                  </a:schemeClr>
                </a:solidFill>
              </a:rPr>
              <a:t>河南省环境保护局下发</a:t>
            </a:r>
            <a:r>
              <a:rPr lang="zh-CN" altLang="en-US" sz="1600" dirty="0">
                <a:solidFill>
                  <a:schemeClr val="tx1">
                    <a:lumMod val="75000"/>
                    <a:lumOff val="25000"/>
                  </a:schemeClr>
                </a:solidFill>
              </a:rPr>
              <a:t>豫环科</a:t>
            </a:r>
            <a:r>
              <a:rPr lang="en-US" altLang="zh-CN" sz="1600" dirty="0">
                <a:solidFill>
                  <a:schemeClr val="tx1">
                    <a:lumMod val="75000"/>
                    <a:lumOff val="25000"/>
                  </a:schemeClr>
                </a:solidFill>
              </a:rPr>
              <a:t>[1999]31</a:t>
            </a:r>
            <a:r>
              <a:rPr lang="zh-CN" altLang="en-US" sz="1600" dirty="0" smtClean="0">
                <a:solidFill>
                  <a:schemeClr val="tx1">
                    <a:lumMod val="75000"/>
                    <a:lumOff val="25000"/>
                  </a:schemeClr>
                </a:solidFill>
              </a:rPr>
              <a:t>号文件</a:t>
            </a:r>
            <a:r>
              <a:rPr lang="zh-CN" altLang="en-US" sz="1600" dirty="0">
                <a:solidFill>
                  <a:schemeClr val="tx1">
                    <a:lumMod val="75000"/>
                    <a:lumOff val="25000"/>
                  </a:schemeClr>
                </a:solidFill>
              </a:rPr>
              <a:t>，将河南省地面水环境质量监测断面代表性研究</a:t>
            </a:r>
            <a:r>
              <a:rPr lang="zh-CN" altLang="en-US" sz="1600" dirty="0" smtClean="0">
                <a:solidFill>
                  <a:schemeClr val="tx1">
                    <a:lumMod val="75000"/>
                    <a:lumOff val="25000"/>
                  </a:schemeClr>
                </a:solidFill>
              </a:rPr>
              <a:t>课题）</a:t>
            </a:r>
            <a:r>
              <a:rPr lang="zh-CN" altLang="en-US" sz="1600" dirty="0">
                <a:solidFill>
                  <a:schemeClr val="tx1">
                    <a:lumMod val="75000"/>
                    <a:lumOff val="25000"/>
                  </a:schemeClr>
                </a:solidFill>
              </a:rPr>
              <a:t>下达给了环境监测站</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并陆续拨付科研经费</a:t>
            </a:r>
            <a:r>
              <a:rPr lang="en-US" altLang="zh-CN" sz="1600" dirty="0">
                <a:solidFill>
                  <a:schemeClr val="tx1">
                    <a:lumMod val="75000"/>
                    <a:lumOff val="25000"/>
                  </a:schemeClr>
                </a:solidFill>
              </a:rPr>
              <a:t>1</a:t>
            </a:r>
            <a:r>
              <a:rPr lang="zh-CN" altLang="en-US" sz="1600" dirty="0">
                <a:solidFill>
                  <a:schemeClr val="tx1">
                    <a:lumMod val="75000"/>
                    <a:lumOff val="25000"/>
                  </a:schemeClr>
                </a:solidFill>
              </a:rPr>
              <a:t>万元。 </a:t>
            </a:r>
            <a:endParaRPr lang="en-US" altLang="zh-CN" sz="1600" dirty="0">
              <a:solidFill>
                <a:schemeClr val="tx1">
                  <a:lumMod val="75000"/>
                  <a:lumOff val="25000"/>
                </a:schemeClr>
              </a:solidFill>
            </a:endParaRPr>
          </a:p>
          <a:p>
            <a:pPr marL="323850" algn="just"/>
            <a:endParaRPr lang="en-US" altLang="zh-CN" sz="1600" dirty="0">
              <a:solidFill>
                <a:schemeClr val="tx1">
                  <a:lumMod val="75000"/>
                  <a:lumOff val="25000"/>
                </a:schemeClr>
              </a:solidFill>
            </a:endParaRPr>
          </a:p>
          <a:p>
            <a:pPr marL="323850" algn="just"/>
            <a:r>
              <a:rPr lang="zh-CN" altLang="en-US" sz="1600" dirty="0">
                <a:solidFill>
                  <a:schemeClr val="tx1">
                    <a:lumMod val="75000"/>
                    <a:lumOff val="25000"/>
                  </a:schemeClr>
                </a:solidFill>
              </a:rPr>
              <a:t>项目的科研团队有</a:t>
            </a:r>
            <a:r>
              <a:rPr lang="en-US" altLang="zh-CN" sz="1600" dirty="0">
                <a:solidFill>
                  <a:schemeClr val="tx1">
                    <a:lumMod val="75000"/>
                    <a:lumOff val="25000"/>
                  </a:schemeClr>
                </a:solidFill>
              </a:rPr>
              <a:t>8</a:t>
            </a:r>
            <a:r>
              <a:rPr lang="zh-CN" altLang="en-US" sz="1600" dirty="0">
                <a:solidFill>
                  <a:schemeClr val="tx1">
                    <a:lumMod val="75000"/>
                    <a:lumOff val="25000"/>
                  </a:schemeClr>
                </a:solidFill>
              </a:rPr>
              <a:t>人，王中平当时为该课题的负责人，且为第一完成人</a:t>
            </a:r>
            <a:r>
              <a:rPr lang="zh-CN" altLang="en-US" sz="1600" dirty="0" smtClean="0">
                <a:solidFill>
                  <a:schemeClr val="tx1">
                    <a:lumMod val="75000"/>
                    <a:lumOff val="25000"/>
                  </a:schemeClr>
                </a:solidFill>
              </a:rPr>
              <a:t>。</a:t>
            </a:r>
            <a:r>
              <a:rPr lang="en-US" altLang="zh-CN" sz="1600" dirty="0">
                <a:solidFill>
                  <a:schemeClr val="tx1">
                    <a:lumMod val="75000"/>
                    <a:lumOff val="25000"/>
                  </a:schemeClr>
                </a:solidFill>
              </a:rPr>
              <a:t>2000 </a:t>
            </a:r>
            <a:r>
              <a:rPr lang="zh-CN" altLang="en-US" sz="1600" dirty="0">
                <a:solidFill>
                  <a:schemeClr val="tx1">
                    <a:lumMod val="75000"/>
                    <a:lumOff val="25000"/>
                  </a:schemeClr>
                </a:solidFill>
              </a:rPr>
              <a:t>年 </a:t>
            </a:r>
            <a:r>
              <a:rPr lang="en-US" altLang="zh-CN" sz="1600" dirty="0">
                <a:solidFill>
                  <a:schemeClr val="tx1">
                    <a:lumMod val="75000"/>
                    <a:lumOff val="25000"/>
                  </a:schemeClr>
                </a:solidFill>
              </a:rPr>
              <a:t>11 </a:t>
            </a:r>
            <a:r>
              <a:rPr lang="zh-CN" altLang="en-US" sz="1600" dirty="0">
                <a:solidFill>
                  <a:schemeClr val="tx1">
                    <a:lumMod val="75000"/>
                    <a:lumOff val="25000"/>
                  </a:schemeClr>
                </a:solidFill>
              </a:rPr>
              <a:t>月，王中平针对该课题撰写了</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河南省地表水环境监测断面优化研究报告</a:t>
            </a:r>
            <a:r>
              <a:rPr lang="en-US" altLang="zh-CN" sz="1600" dirty="0">
                <a:solidFill>
                  <a:schemeClr val="tx1">
                    <a:lumMod val="75000"/>
                    <a:lumOff val="25000"/>
                  </a:schemeClr>
                </a:solidFill>
              </a:rPr>
              <a:t>》 </a:t>
            </a:r>
            <a:r>
              <a:rPr lang="zh-CN" altLang="en-US" sz="1600" dirty="0" smtClean="0">
                <a:solidFill>
                  <a:schemeClr val="tx1">
                    <a:lumMod val="75000"/>
                    <a:lumOff val="25000"/>
                  </a:schemeClr>
                </a:solidFill>
              </a:rPr>
              <a:t>，后</a:t>
            </a:r>
            <a:r>
              <a:rPr lang="zh-CN" altLang="en-US" sz="1600" dirty="0">
                <a:solidFill>
                  <a:schemeClr val="tx1">
                    <a:lumMod val="75000"/>
                    <a:lumOff val="25000"/>
                  </a:schemeClr>
                </a:solidFill>
              </a:rPr>
              <a:t>经多次修改，于 </a:t>
            </a:r>
            <a:r>
              <a:rPr lang="en-US" altLang="zh-CN" sz="1600" dirty="0">
                <a:solidFill>
                  <a:schemeClr val="tx1">
                    <a:lumMod val="75000"/>
                    <a:lumOff val="25000"/>
                  </a:schemeClr>
                </a:solidFill>
              </a:rPr>
              <a:t>2002 </a:t>
            </a:r>
            <a:r>
              <a:rPr lang="zh-CN" altLang="en-US" sz="1600" dirty="0">
                <a:solidFill>
                  <a:schemeClr val="tx1">
                    <a:lumMod val="75000"/>
                    <a:lumOff val="25000"/>
                  </a:schemeClr>
                </a:solidFill>
              </a:rPr>
              <a:t>年 </a:t>
            </a:r>
            <a:r>
              <a:rPr lang="en-US" altLang="zh-CN" sz="1600" dirty="0">
                <a:solidFill>
                  <a:schemeClr val="tx1">
                    <a:lumMod val="75000"/>
                    <a:lumOff val="25000"/>
                  </a:schemeClr>
                </a:solidFill>
              </a:rPr>
              <a:t>4 </a:t>
            </a:r>
            <a:r>
              <a:rPr lang="zh-CN" altLang="en-US" sz="1600" dirty="0">
                <a:solidFill>
                  <a:schemeClr val="tx1">
                    <a:lumMod val="75000"/>
                    <a:lumOff val="25000"/>
                  </a:schemeClr>
                </a:solidFill>
              </a:rPr>
              <a:t>月由环境监测站审核、定稿。</a:t>
            </a:r>
            <a:r>
              <a:rPr lang="zh-CN" altLang="en-US" sz="1600" dirty="0" smtClean="0">
                <a:solidFill>
                  <a:schemeClr val="tx1">
                    <a:lumMod val="75000"/>
                    <a:lumOff val="25000"/>
                  </a:schemeClr>
                </a:solidFill>
              </a:rPr>
              <a:t>期间</a:t>
            </a:r>
            <a:r>
              <a:rPr lang="zh-CN" altLang="en-US" sz="1600" dirty="0">
                <a:solidFill>
                  <a:schemeClr val="tx1">
                    <a:lumMod val="75000"/>
                    <a:lumOff val="25000"/>
                  </a:schemeClr>
                </a:solidFill>
              </a:rPr>
              <a:t>，环境监测站也邀请相关专家对</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研究报告</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提出了修改意见</a:t>
            </a:r>
            <a:r>
              <a:rPr lang="zh-CN" altLang="en-US" sz="1600" dirty="0" smtClean="0">
                <a:solidFill>
                  <a:schemeClr val="tx1">
                    <a:lumMod val="75000"/>
                    <a:lumOff val="25000"/>
                  </a:schemeClr>
                </a:solidFill>
              </a:rPr>
              <a:t>。</a:t>
            </a:r>
            <a:endParaRPr lang="en-US" altLang="zh-CN" sz="1600" dirty="0" smtClean="0">
              <a:solidFill>
                <a:schemeClr val="tx1">
                  <a:lumMod val="75000"/>
                  <a:lumOff val="25000"/>
                </a:schemeClr>
              </a:solidFill>
            </a:endParaRPr>
          </a:p>
          <a:p>
            <a:pPr marL="323850" algn="r"/>
            <a:endParaRPr lang="en-US" altLang="zh-CN" sz="1600" dirty="0" smtClean="0">
              <a:solidFill>
                <a:schemeClr val="tx1">
                  <a:lumMod val="75000"/>
                  <a:lumOff val="25000"/>
                </a:schemeClr>
              </a:solidFill>
            </a:endParaRPr>
          </a:p>
          <a:p>
            <a:pPr marL="323850" algn="just"/>
            <a:r>
              <a:rPr lang="zh-CN" altLang="en-US" sz="1600" dirty="0" smtClean="0">
                <a:solidFill>
                  <a:schemeClr val="tx1">
                    <a:lumMod val="75000"/>
                    <a:lumOff val="25000"/>
                  </a:schemeClr>
                </a:solidFill>
              </a:rPr>
              <a:t>项目完成后，丁</a:t>
            </a:r>
            <a:r>
              <a:rPr lang="zh-CN" altLang="zh-CN" sz="1600" dirty="0" smtClean="0">
                <a:solidFill>
                  <a:schemeClr val="tx1">
                    <a:lumMod val="75000"/>
                    <a:lumOff val="25000"/>
                  </a:schemeClr>
                </a:solidFill>
              </a:rPr>
              <a:t>卫东</a:t>
            </a:r>
            <a:r>
              <a:rPr lang="zh-CN" altLang="en-US" sz="1600" dirty="0" smtClean="0">
                <a:solidFill>
                  <a:schemeClr val="tx1">
                    <a:lumMod val="75000"/>
                    <a:lumOff val="25000"/>
                  </a:schemeClr>
                </a:solidFill>
              </a:rPr>
              <a:t>（原环境监测站业务室主任）未经</a:t>
            </a:r>
            <a:r>
              <a:rPr lang="zh-CN" altLang="en-US" sz="1600" dirty="0">
                <a:solidFill>
                  <a:schemeClr val="tx1">
                    <a:lumMod val="75000"/>
                    <a:lumOff val="25000"/>
                  </a:schemeClr>
                </a:solidFill>
              </a:rPr>
              <a:t>同意，</a:t>
            </a:r>
            <a:r>
              <a:rPr lang="zh-CN" altLang="en-US" sz="1600" dirty="0" smtClean="0">
                <a:solidFill>
                  <a:schemeClr val="tx1">
                    <a:lumMod val="75000"/>
                    <a:lumOff val="25000"/>
                  </a:schemeClr>
                </a:solidFill>
              </a:rPr>
              <a:t>在</a:t>
            </a:r>
            <a:r>
              <a:rPr lang="en-US" altLang="zh-CN" sz="1600" dirty="0" smtClean="0">
                <a:solidFill>
                  <a:schemeClr val="tx1">
                    <a:lumMod val="75000"/>
                    <a:lumOff val="25000"/>
                  </a:schemeClr>
                </a:solidFill>
              </a:rPr>
              <a:t>《</a:t>
            </a:r>
            <a:r>
              <a:rPr lang="zh-CN" altLang="en-US" sz="1600" dirty="0">
                <a:solidFill>
                  <a:schemeClr val="tx1">
                    <a:lumMod val="75000"/>
                    <a:lumOff val="25000"/>
                  </a:schemeClr>
                </a:solidFill>
              </a:rPr>
              <a:t>中国环境监测杂志</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刊登</a:t>
            </a:r>
            <a:r>
              <a:rPr lang="zh-CN" altLang="en-US" sz="1600" dirty="0" smtClean="0">
                <a:solidFill>
                  <a:schemeClr val="tx1">
                    <a:lumMod val="75000"/>
                    <a:lumOff val="25000"/>
                  </a:schemeClr>
                </a:solidFill>
              </a:rPr>
              <a:t>了</a:t>
            </a:r>
            <a:r>
              <a:rPr lang="en-US" altLang="zh-CN" sz="1600" dirty="0" smtClean="0">
                <a:solidFill>
                  <a:schemeClr val="tx1">
                    <a:lumMod val="75000"/>
                    <a:lumOff val="25000"/>
                  </a:schemeClr>
                </a:solidFill>
              </a:rPr>
              <a:t>《</a:t>
            </a:r>
            <a:r>
              <a:rPr lang="zh-CN" altLang="en-US" sz="1600" dirty="0">
                <a:solidFill>
                  <a:schemeClr val="tx1">
                    <a:lumMod val="75000"/>
                    <a:lumOff val="25000"/>
                  </a:schemeClr>
                </a:solidFill>
              </a:rPr>
              <a:t>水质分段法优化河流监测断面及其在水功能区达标监测中的实际应用</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一</a:t>
            </a:r>
            <a:r>
              <a:rPr lang="zh-CN" altLang="en-US" sz="1600" dirty="0">
                <a:solidFill>
                  <a:schemeClr val="tx1">
                    <a:lumMod val="75000"/>
                    <a:lumOff val="25000"/>
                  </a:schemeClr>
                </a:solidFill>
              </a:rPr>
              <a:t>文，文章署名丁卫东、王中平、赵颖，安国安，陈静。该文在</a:t>
            </a:r>
            <a:r>
              <a:rPr lang="zh-CN" altLang="en-US" sz="1600" dirty="0" smtClean="0">
                <a:solidFill>
                  <a:schemeClr val="tx1">
                    <a:lumMod val="75000"/>
                    <a:lumOff val="25000"/>
                  </a:schemeClr>
                </a:solidFill>
              </a:rPr>
              <a:t>前言、</a:t>
            </a:r>
            <a:r>
              <a:rPr lang="zh-CN" altLang="en-US" sz="1600" dirty="0">
                <a:solidFill>
                  <a:schemeClr val="tx1">
                    <a:lumMod val="75000"/>
                    <a:lumOff val="25000"/>
                  </a:schemeClr>
                </a:solidFill>
              </a:rPr>
              <a:t>水质分段</a:t>
            </a:r>
            <a:r>
              <a:rPr lang="zh-CN" altLang="en-US" sz="1600" dirty="0" smtClean="0">
                <a:solidFill>
                  <a:schemeClr val="tx1">
                    <a:lumMod val="75000"/>
                    <a:lumOff val="25000"/>
                  </a:schemeClr>
                </a:solidFill>
              </a:rPr>
              <a:t>优化法</a:t>
            </a:r>
            <a:r>
              <a:rPr lang="zh-CN" altLang="en-US" sz="1600" dirty="0">
                <a:solidFill>
                  <a:schemeClr val="tx1">
                    <a:lumMod val="75000"/>
                    <a:lumOff val="25000"/>
                  </a:schemeClr>
                </a:solidFill>
              </a:rPr>
              <a:t>、河流水质突变点的确定</a:t>
            </a:r>
            <a:r>
              <a:rPr lang="zh-CN" altLang="en-US" sz="1600" dirty="0" smtClean="0">
                <a:solidFill>
                  <a:schemeClr val="tx1">
                    <a:lumMod val="75000"/>
                    <a:lumOff val="25000"/>
                  </a:schemeClr>
                </a:solidFill>
              </a:rPr>
              <a:t>方法等多个部分与</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研究报告</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相关</a:t>
            </a:r>
            <a:r>
              <a:rPr lang="zh-CN" altLang="en-US" sz="1600" dirty="0">
                <a:solidFill>
                  <a:schemeClr val="tx1">
                    <a:lumMod val="75000"/>
                    <a:lumOff val="25000"/>
                  </a:schemeClr>
                </a:solidFill>
              </a:rPr>
              <a:t>内容的</a:t>
            </a:r>
            <a:r>
              <a:rPr lang="zh-CN" altLang="en-US" sz="1600" b="1" dirty="0">
                <a:solidFill>
                  <a:schemeClr val="tx1">
                    <a:lumMod val="75000"/>
                    <a:lumOff val="25000"/>
                  </a:schemeClr>
                </a:solidFill>
              </a:rPr>
              <a:t>观点相同，数据相同，文字表达基本</a:t>
            </a:r>
            <a:r>
              <a:rPr lang="zh-CN" altLang="en-US" sz="1600" b="1" dirty="0" smtClean="0">
                <a:solidFill>
                  <a:schemeClr val="tx1">
                    <a:lumMod val="75000"/>
                    <a:lumOff val="25000"/>
                  </a:schemeClr>
                </a:solidFill>
              </a:rPr>
              <a:t>相同。</a:t>
            </a:r>
            <a:endParaRPr lang="zh-CN" altLang="en-US" sz="1600" b="1" dirty="0">
              <a:solidFill>
                <a:schemeClr val="tx1">
                  <a:lumMod val="75000"/>
                  <a:lumOff val="25000"/>
                </a:schemeClr>
              </a:solidFill>
            </a:endParaRPr>
          </a:p>
          <a:p>
            <a:pPr marL="323850" algn="just"/>
            <a:endParaRPr lang="en-US" altLang="zh-CN" sz="1600" dirty="0" smtClean="0">
              <a:solidFill>
                <a:schemeClr val="tx1">
                  <a:lumMod val="75000"/>
                  <a:lumOff val="25000"/>
                </a:schemeClr>
              </a:solidFill>
            </a:endParaRPr>
          </a:p>
          <a:p>
            <a:pPr marL="323850" algn="just"/>
            <a:r>
              <a:rPr lang="zh-CN" altLang="zh-CN" sz="1600" dirty="0" smtClean="0">
                <a:solidFill>
                  <a:schemeClr val="tx1">
                    <a:lumMod val="75000"/>
                    <a:lumOff val="25000"/>
                  </a:schemeClr>
                </a:solidFill>
              </a:rPr>
              <a:t>王中平</a:t>
            </a:r>
            <a:r>
              <a:rPr lang="zh-CN" altLang="en-US" sz="1600" dirty="0" smtClean="0">
                <a:solidFill>
                  <a:schemeClr val="tx1">
                    <a:lumMod val="75000"/>
                    <a:lumOff val="25000"/>
                  </a:schemeClr>
                </a:solidFill>
              </a:rPr>
              <a:t>起诉丁卫东侵害了其著作权</a:t>
            </a:r>
            <a:r>
              <a:rPr lang="zh-CN" altLang="en-US" dirty="0" smtClean="0">
                <a:solidFill>
                  <a:schemeClr val="tx1">
                    <a:lumMod val="75000"/>
                    <a:lumOff val="25000"/>
                  </a:schemeClr>
                </a:solidFill>
              </a:rPr>
              <a:t>。</a:t>
            </a:r>
            <a:endParaRPr lang="en-US" altLang="zh-CN" sz="2000" dirty="0" smtClean="0"/>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476267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高校知识产权常见争议与实例</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11" name="Text Box 168">
            <a:extLst>
              <a:ext uri="{FF2B5EF4-FFF2-40B4-BE49-F238E27FC236}">
                <a16:creationId xmlns:a16="http://schemas.microsoft.com/office/drawing/2014/main" xmlns="" id="{85C6339E-D3C2-4849-8F8F-11DAE5C3B7AD}"/>
              </a:ext>
            </a:extLst>
          </p:cNvPr>
          <p:cNvSpPr txBox="1">
            <a:spLocks noChangeArrowheads="1"/>
          </p:cNvSpPr>
          <p:nvPr/>
        </p:nvSpPr>
        <p:spPr bwMode="auto">
          <a:xfrm>
            <a:off x="550800" y="2102400"/>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科研成果：争议</a:t>
            </a:r>
            <a:r>
              <a:rPr lang="zh-CN" altLang="en-US" sz="2400" b="1" spc="-15" dirty="0" smtClean="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实例</a:t>
            </a:r>
            <a:endPar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endParaRPr>
          </a:p>
          <a:p>
            <a:pPr marL="323850" algn="just"/>
            <a:endParaRPr lang="en-US" altLang="zh-CN" dirty="0"/>
          </a:p>
          <a:p>
            <a:pPr marL="323850" algn="just"/>
            <a:r>
              <a:rPr lang="zh-CN" altLang="en-US" sz="2000" b="1" dirty="0" smtClean="0">
                <a:solidFill>
                  <a:schemeClr val="tx1">
                    <a:lumMod val="75000"/>
                    <a:lumOff val="25000"/>
                  </a:schemeClr>
                </a:solidFill>
                <a:latin typeface="宋体" panose="02010600030101010101" pitchFamily="2" charset="-122"/>
                <a:ea typeface="宋体" panose="02010600030101010101" pitchFamily="2" charset="-122"/>
              </a:rPr>
              <a:t>争议焦点： </a:t>
            </a:r>
            <a:endParaRPr lang="en-US" altLang="zh-CN" sz="2000" b="1" dirty="0" smtClean="0">
              <a:solidFill>
                <a:schemeClr val="tx1">
                  <a:lumMod val="75000"/>
                  <a:lumOff val="25000"/>
                </a:schemeClr>
              </a:solidFill>
              <a:latin typeface="宋体" panose="02010600030101010101" pitchFamily="2" charset="-122"/>
              <a:ea typeface="宋体" panose="02010600030101010101" pitchFamily="2" charset="-122"/>
            </a:endParaRPr>
          </a:p>
          <a:p>
            <a:pPr marL="609600" indent="-285750" algn="just">
              <a:buFontTx/>
              <a:buChar char="-"/>
            </a:pP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研究报告</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属于一般职务作品还是特殊职务作品；</a:t>
            </a:r>
            <a:endParaRPr lang="en-US" altLang="zh-CN" sz="1600" dirty="0" smtClean="0">
              <a:solidFill>
                <a:schemeClr val="tx1">
                  <a:lumMod val="75000"/>
                  <a:lumOff val="25000"/>
                </a:schemeClr>
              </a:solidFill>
            </a:endParaRPr>
          </a:p>
          <a:p>
            <a:pPr marL="609600" indent="-285750" algn="just">
              <a:buFontTx/>
              <a:buChar char="-"/>
            </a:pPr>
            <a:r>
              <a:rPr lang="zh-CN" altLang="en-US" sz="1600" dirty="0" smtClean="0">
                <a:solidFill>
                  <a:schemeClr val="tx1">
                    <a:lumMod val="75000"/>
                    <a:lumOff val="25000"/>
                  </a:schemeClr>
                </a:solidFill>
              </a:rPr>
              <a:t>丁卫东是否侵犯了王中平的署名权。</a:t>
            </a:r>
            <a:endParaRPr lang="en-US" altLang="zh-CN" sz="1600" dirty="0">
              <a:solidFill>
                <a:schemeClr val="tx1">
                  <a:lumMod val="75000"/>
                  <a:lumOff val="25000"/>
                </a:schemeClr>
              </a:solidFill>
            </a:endParaRPr>
          </a:p>
          <a:p>
            <a:pPr marL="323850" algn="just"/>
            <a:endParaRPr lang="en-US" altLang="zh-CN" sz="1600" dirty="0">
              <a:solidFill>
                <a:schemeClr val="tx1">
                  <a:lumMod val="75000"/>
                  <a:lumOff val="25000"/>
                </a:schemeClr>
              </a:solidFill>
            </a:endParaRPr>
          </a:p>
          <a:p>
            <a:pPr marL="323850" algn="just"/>
            <a:r>
              <a:rPr lang="zh-CN" altLang="en-US" sz="1600" b="1" dirty="0">
                <a:solidFill>
                  <a:schemeClr val="tx1">
                    <a:lumMod val="75000"/>
                    <a:lumOff val="25000"/>
                  </a:schemeClr>
                </a:solidFill>
              </a:rPr>
              <a:t>一审法院</a:t>
            </a:r>
            <a:r>
              <a:rPr lang="zh-CN" altLang="en-US" sz="1600" dirty="0">
                <a:solidFill>
                  <a:schemeClr val="tx1">
                    <a:lumMod val="75000"/>
                    <a:lumOff val="25000"/>
                  </a:schemeClr>
                </a:solidFill>
              </a:rPr>
              <a:t>认为</a:t>
            </a:r>
            <a:r>
              <a:rPr lang="zh-CN" altLang="en-US" sz="1600" dirty="0" smtClean="0">
                <a:solidFill>
                  <a:schemeClr val="tx1">
                    <a:lumMod val="75000"/>
                    <a:lumOff val="25000"/>
                  </a:schemeClr>
                </a:solidFill>
              </a:rPr>
              <a:t>，</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研究报告</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属于</a:t>
            </a:r>
            <a:r>
              <a:rPr lang="zh-CN" altLang="en-US" sz="1600" dirty="0">
                <a:solidFill>
                  <a:schemeClr val="tx1">
                    <a:lumMod val="75000"/>
                    <a:lumOff val="25000"/>
                  </a:schemeClr>
                </a:solidFill>
              </a:rPr>
              <a:t>特殊职务作品。</a:t>
            </a:r>
            <a:r>
              <a:rPr lang="zh-CN" altLang="en-US" sz="1600" dirty="0" smtClean="0">
                <a:solidFill>
                  <a:schemeClr val="tx1">
                    <a:lumMod val="75000"/>
                    <a:lumOff val="25000"/>
                  </a:schemeClr>
                </a:solidFill>
              </a:rPr>
              <a:t>丁卫东不</a:t>
            </a:r>
            <a:r>
              <a:rPr lang="zh-CN" altLang="en-US" sz="1600" dirty="0">
                <a:solidFill>
                  <a:schemeClr val="tx1">
                    <a:lumMod val="75000"/>
                    <a:lumOff val="25000"/>
                  </a:schemeClr>
                </a:solidFill>
              </a:rPr>
              <a:t>构成对王中平署名权的</a:t>
            </a:r>
            <a:r>
              <a:rPr lang="zh-CN" altLang="en-US" sz="1600" dirty="0" smtClean="0">
                <a:solidFill>
                  <a:schemeClr val="tx1">
                    <a:lumMod val="75000"/>
                    <a:lumOff val="25000"/>
                  </a:schemeClr>
                </a:solidFill>
              </a:rPr>
              <a:t>侵犯。</a:t>
            </a:r>
            <a:endParaRPr lang="en-US" altLang="zh-CN" sz="1600" dirty="0">
              <a:solidFill>
                <a:schemeClr val="tx1">
                  <a:lumMod val="75000"/>
                  <a:lumOff val="25000"/>
                </a:schemeClr>
              </a:solidFill>
            </a:endParaRPr>
          </a:p>
          <a:p>
            <a:pPr marL="323850" algn="just"/>
            <a:endParaRPr lang="en-US" altLang="zh-CN" sz="1600" dirty="0">
              <a:solidFill>
                <a:schemeClr val="tx1">
                  <a:lumMod val="75000"/>
                  <a:lumOff val="25000"/>
                </a:schemeClr>
              </a:solidFill>
            </a:endParaRPr>
          </a:p>
          <a:p>
            <a:pPr marL="323850" algn="just"/>
            <a:r>
              <a:rPr lang="zh-CN" altLang="en-US" sz="1600" b="1" dirty="0">
                <a:solidFill>
                  <a:schemeClr val="tx1">
                    <a:lumMod val="75000"/>
                    <a:lumOff val="25000"/>
                  </a:schemeClr>
                </a:solidFill>
              </a:rPr>
              <a:t>二审法院</a:t>
            </a:r>
            <a:r>
              <a:rPr lang="zh-CN" altLang="en-US" sz="1600" dirty="0">
                <a:solidFill>
                  <a:schemeClr val="tx1">
                    <a:lumMod val="75000"/>
                    <a:lumOff val="25000"/>
                  </a:schemeClr>
                </a:solidFill>
              </a:rPr>
              <a:t>则</a:t>
            </a:r>
            <a:r>
              <a:rPr lang="zh-CN" altLang="en-US" sz="1600" dirty="0" smtClean="0">
                <a:solidFill>
                  <a:schemeClr val="tx1">
                    <a:lumMod val="75000"/>
                    <a:lumOff val="25000"/>
                  </a:schemeClr>
                </a:solidFill>
              </a:rPr>
              <a:t>认为，</a:t>
            </a:r>
            <a:endParaRPr lang="en-US" altLang="zh-CN" sz="1600" dirty="0" smtClean="0">
              <a:solidFill>
                <a:schemeClr val="tx1">
                  <a:lumMod val="75000"/>
                  <a:lumOff val="25000"/>
                </a:schemeClr>
              </a:solidFill>
            </a:endParaRPr>
          </a:p>
          <a:p>
            <a:pPr marL="323850" algn="just"/>
            <a:endParaRPr lang="en-US" altLang="zh-CN" sz="1600" dirty="0" smtClean="0">
              <a:solidFill>
                <a:schemeClr val="tx1">
                  <a:lumMod val="75000"/>
                  <a:lumOff val="25000"/>
                </a:schemeClr>
              </a:solidFill>
            </a:endParaRPr>
          </a:p>
          <a:p>
            <a:pPr marL="609600" indent="-285750" algn="just">
              <a:buFontTx/>
              <a:buChar char="-"/>
            </a:pPr>
            <a:r>
              <a:rPr lang="zh-CN" altLang="en-US" sz="1600" dirty="0" smtClean="0">
                <a:solidFill>
                  <a:schemeClr val="tx1">
                    <a:lumMod val="75000"/>
                    <a:lumOff val="25000"/>
                  </a:schemeClr>
                </a:solidFill>
              </a:rPr>
              <a:t>虽</a:t>
            </a:r>
            <a:r>
              <a:rPr lang="zh-CN" altLang="en-US" sz="1600" dirty="0">
                <a:solidFill>
                  <a:schemeClr val="tx1">
                    <a:lumMod val="75000"/>
                    <a:lumOff val="25000"/>
                  </a:schemeClr>
                </a:solidFill>
              </a:rPr>
              <a:t>省环保局和环境监测站提供了各种必备条件，但王中平等人完成的</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研究报告</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作为课题研究过程及成果的全面反映，是一种智力创作活动，虽然需要利用单位一定的物质条件，但并不符合</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著作权法</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第十六条第二款第（二）项规定的要件。此外，环境监测站仅仅是课题研究的依托单位，因此并不对外承担法律责任，因此</a:t>
            </a:r>
            <a:r>
              <a:rPr lang="zh-CN" altLang="en-US" sz="1600" dirty="0" smtClean="0">
                <a:solidFill>
                  <a:schemeClr val="tx1">
                    <a:lumMod val="75000"/>
                    <a:lumOff val="25000"/>
                  </a:schemeClr>
                </a:solidFill>
              </a:rPr>
              <a:t>，</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研究报告</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属于</a:t>
            </a:r>
            <a:r>
              <a:rPr lang="zh-CN" altLang="en-US" sz="1600" dirty="0">
                <a:solidFill>
                  <a:schemeClr val="tx1">
                    <a:lumMod val="75000"/>
                    <a:lumOff val="25000"/>
                  </a:schemeClr>
                </a:solidFill>
              </a:rPr>
              <a:t>一般职务作品</a:t>
            </a:r>
            <a:r>
              <a:rPr lang="zh-CN" altLang="en-US" sz="1600" dirty="0" smtClean="0">
                <a:solidFill>
                  <a:schemeClr val="tx1">
                    <a:lumMod val="75000"/>
                    <a:lumOff val="25000"/>
                  </a:schemeClr>
                </a:solidFill>
              </a:rPr>
              <a:t>。</a:t>
            </a:r>
            <a:endParaRPr lang="en-US" altLang="zh-CN" sz="1600" dirty="0" smtClean="0">
              <a:solidFill>
                <a:schemeClr val="tx1">
                  <a:lumMod val="75000"/>
                  <a:lumOff val="25000"/>
                </a:schemeClr>
              </a:solidFill>
            </a:endParaRPr>
          </a:p>
          <a:p>
            <a:pPr marL="609600" indent="-285750" algn="just">
              <a:buFontTx/>
              <a:buChar char="-"/>
            </a:pPr>
            <a:r>
              <a:rPr lang="zh-CN" altLang="en-US" sz="1600" dirty="0" smtClean="0">
                <a:solidFill>
                  <a:schemeClr val="tx1">
                    <a:lumMod val="75000"/>
                    <a:lumOff val="25000"/>
                  </a:schemeClr>
                </a:solidFill>
              </a:rPr>
              <a:t>王中平</a:t>
            </a:r>
            <a:r>
              <a:rPr lang="zh-CN" altLang="en-US" sz="1600" dirty="0">
                <a:solidFill>
                  <a:schemeClr val="tx1">
                    <a:lumMod val="75000"/>
                    <a:lumOff val="25000"/>
                  </a:schemeClr>
                </a:solidFill>
              </a:rPr>
              <a:t>并没有参与</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应用</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一文的创作，也没有与丁卫东等合作创作作品的合意，根据</a:t>
            </a:r>
            <a:r>
              <a:rPr lang="en-US" altLang="zh-CN" sz="1600" dirty="0">
                <a:solidFill>
                  <a:schemeClr val="tx1">
                    <a:lumMod val="75000"/>
                    <a:lumOff val="25000"/>
                  </a:schemeClr>
                </a:solidFill>
              </a:rPr>
              <a:t>《</a:t>
            </a:r>
            <a:r>
              <a:rPr lang="zh-CN" altLang="en-US" sz="1600" dirty="0" smtClean="0">
                <a:solidFill>
                  <a:schemeClr val="tx1">
                    <a:lumMod val="75000"/>
                    <a:lumOff val="25000"/>
                  </a:schemeClr>
                </a:solidFill>
              </a:rPr>
              <a:t>著作权</a:t>
            </a:r>
            <a:r>
              <a:rPr lang="zh-CN" altLang="en-US" sz="1600" dirty="0">
                <a:solidFill>
                  <a:schemeClr val="tx1">
                    <a:lumMod val="75000"/>
                    <a:lumOff val="25000"/>
                  </a:schemeClr>
                </a:solidFill>
              </a:rPr>
              <a:t>法</a:t>
            </a:r>
            <a:r>
              <a:rPr lang="en-US" altLang="zh-CN" sz="1600" dirty="0" smtClean="0">
                <a:solidFill>
                  <a:schemeClr val="tx1">
                    <a:lumMod val="75000"/>
                    <a:lumOff val="25000"/>
                  </a:schemeClr>
                </a:solidFill>
              </a:rPr>
              <a:t>》</a:t>
            </a:r>
            <a:r>
              <a:rPr lang="zh-CN" altLang="en-US" sz="1600" dirty="0" smtClean="0">
                <a:solidFill>
                  <a:schemeClr val="tx1">
                    <a:lumMod val="75000"/>
                    <a:lumOff val="25000"/>
                  </a:schemeClr>
                </a:solidFill>
              </a:rPr>
              <a:t>的</a:t>
            </a:r>
            <a:r>
              <a:rPr lang="zh-CN" altLang="en-US" sz="1600" dirty="0">
                <a:solidFill>
                  <a:schemeClr val="tx1">
                    <a:lumMod val="75000"/>
                    <a:lumOff val="25000"/>
                  </a:schemeClr>
                </a:solidFill>
              </a:rPr>
              <a:t>规定，丁卫东在其发表的</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应用</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一文中将王中平署名</a:t>
            </a:r>
            <a:r>
              <a:rPr lang="zh-CN" altLang="en-US" sz="1600" dirty="0" smtClean="0">
                <a:solidFill>
                  <a:schemeClr val="tx1">
                    <a:lumMod val="75000"/>
                    <a:lumOff val="25000"/>
                  </a:schemeClr>
                </a:solidFill>
              </a:rPr>
              <a:t>为第二</a:t>
            </a:r>
            <a:r>
              <a:rPr lang="zh-CN" altLang="en-US" sz="1600" dirty="0">
                <a:solidFill>
                  <a:schemeClr val="tx1">
                    <a:lumMod val="75000"/>
                    <a:lumOff val="25000"/>
                  </a:schemeClr>
                </a:solidFill>
              </a:rPr>
              <a:t>作者的行为，未经过王中平的同意，其行为仍亦构成对王中平对</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研究报告</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所</a:t>
            </a:r>
            <a:r>
              <a:rPr lang="zh-CN" altLang="en-US" sz="1600" dirty="0" smtClean="0">
                <a:solidFill>
                  <a:schemeClr val="tx1">
                    <a:lumMod val="75000"/>
                    <a:lumOff val="25000"/>
                  </a:schemeClr>
                </a:solidFill>
              </a:rPr>
              <a:t>享有的</a:t>
            </a:r>
            <a:r>
              <a:rPr lang="zh-CN" altLang="en-US" sz="1600" dirty="0">
                <a:solidFill>
                  <a:schemeClr val="tx1">
                    <a:lumMod val="75000"/>
                    <a:lumOff val="25000"/>
                  </a:schemeClr>
                </a:solidFill>
              </a:rPr>
              <a:t>著作权相关权益的</a:t>
            </a:r>
            <a:r>
              <a:rPr lang="zh-CN" altLang="en-US" sz="1600" dirty="0" smtClean="0">
                <a:solidFill>
                  <a:schemeClr val="tx1">
                    <a:lumMod val="75000"/>
                    <a:lumOff val="25000"/>
                  </a:schemeClr>
                </a:solidFill>
              </a:rPr>
              <a:t>侵犯。</a:t>
            </a:r>
            <a:endParaRPr lang="en-US" altLang="zh-CN" sz="1600" dirty="0" smtClean="0">
              <a:solidFill>
                <a:schemeClr val="tx1">
                  <a:lumMod val="75000"/>
                  <a:lumOff val="25000"/>
                </a:schemeClr>
              </a:solidFill>
            </a:endParaRPr>
          </a:p>
          <a:p>
            <a:pPr marL="323850" algn="just"/>
            <a:endParaRPr lang="en-US" altLang="zh-CN" sz="1600" dirty="0" smtClean="0">
              <a:solidFill>
                <a:schemeClr val="tx1">
                  <a:lumMod val="75000"/>
                  <a:lumOff val="25000"/>
                </a:schemeClr>
              </a:solidFill>
            </a:endParaRPr>
          </a:p>
          <a:p>
            <a:pPr marL="323850" algn="just"/>
            <a:r>
              <a:rPr lang="zh-CN" altLang="en-US" sz="1600" i="1" dirty="0" smtClean="0">
                <a:solidFill>
                  <a:schemeClr val="tx1">
                    <a:lumMod val="75000"/>
                    <a:lumOff val="25000"/>
                  </a:schemeClr>
                </a:solidFill>
              </a:rPr>
              <a:t>署名</a:t>
            </a:r>
            <a:r>
              <a:rPr lang="zh-CN" altLang="en-US" sz="1600" i="1" dirty="0">
                <a:solidFill>
                  <a:schemeClr val="tx1">
                    <a:lumMod val="75000"/>
                    <a:lumOff val="25000"/>
                  </a:schemeClr>
                </a:solidFill>
              </a:rPr>
              <a:t>权具有</a:t>
            </a:r>
            <a:r>
              <a:rPr lang="zh-CN" altLang="en-US" sz="1600" i="1" dirty="0" smtClean="0">
                <a:solidFill>
                  <a:schemeClr val="tx1">
                    <a:lumMod val="75000"/>
                    <a:lumOff val="25000"/>
                  </a:schemeClr>
                </a:solidFill>
              </a:rPr>
              <a:t>表明</a:t>
            </a:r>
            <a:r>
              <a:rPr lang="zh-CN" altLang="en-US" sz="1600" i="1" dirty="0">
                <a:solidFill>
                  <a:schemeClr val="tx1">
                    <a:lumMod val="75000"/>
                    <a:lumOff val="25000"/>
                  </a:schemeClr>
                </a:solidFill>
              </a:rPr>
              <a:t>作者和作品之间具有特定意义的身份关系的含义，它的权利内容不仅包括作者有权决定</a:t>
            </a:r>
          </a:p>
          <a:p>
            <a:pPr marL="323850" algn="just"/>
            <a:r>
              <a:rPr lang="zh-CN" altLang="en-US" sz="1600" i="1" dirty="0">
                <a:solidFill>
                  <a:schemeClr val="tx1">
                    <a:lumMod val="75000"/>
                    <a:lumOff val="25000"/>
                  </a:schemeClr>
                </a:solidFill>
              </a:rPr>
              <a:t>是否在作品上署名以及以何种方式署名、作者有权禁止未参加创作的人在作品上署名，</a:t>
            </a:r>
            <a:r>
              <a:rPr lang="zh-CN" altLang="en-US" sz="1600" i="1" dirty="0" smtClean="0">
                <a:solidFill>
                  <a:schemeClr val="tx1">
                    <a:lumMod val="75000"/>
                    <a:lumOff val="25000"/>
                  </a:schemeClr>
                </a:solidFill>
              </a:rPr>
              <a:t>也包括</a:t>
            </a:r>
            <a:r>
              <a:rPr lang="zh-CN" altLang="en-US" sz="1600" i="1" dirty="0">
                <a:solidFill>
                  <a:schemeClr val="tx1">
                    <a:lumMod val="75000"/>
                    <a:lumOff val="25000"/>
                  </a:schemeClr>
                </a:solidFill>
              </a:rPr>
              <a:t>了作者有权禁止他人在非由自己参与创作的作品上盗用自己的</a:t>
            </a:r>
            <a:r>
              <a:rPr lang="zh-CN" altLang="en-US" sz="1600" i="1" dirty="0" smtClean="0">
                <a:solidFill>
                  <a:schemeClr val="tx1">
                    <a:lumMod val="75000"/>
                    <a:lumOff val="25000"/>
                  </a:schemeClr>
                </a:solidFill>
              </a:rPr>
              <a:t>姓名。</a:t>
            </a:r>
            <a:endParaRPr lang="en-US" altLang="en-US" sz="1600" i="1" dirty="0">
              <a:solidFill>
                <a:schemeClr val="tx1">
                  <a:lumMod val="75000"/>
                  <a:lumOff val="25000"/>
                </a:schemeClr>
              </a:solidFill>
            </a:endParaRPr>
          </a:p>
        </p:txBody>
      </p:sp>
    </p:spTree>
    <p:extLst>
      <p:ext uri="{BB962C8B-B14F-4D97-AF65-F5344CB8AC3E}">
        <p14:creationId xmlns:p14="http://schemas.microsoft.com/office/powerpoint/2010/main" xmlns="" val="340870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765550" y="7027182"/>
            <a:ext cx="3162300" cy="382156"/>
          </a:xfrm>
          <a:prstGeom prst="rect">
            <a:avLst/>
          </a:prstGeom>
        </p:spPr>
        <p:txBody>
          <a:bodyPr vert="horz" wrap="square" lIns="0" tIns="12700" rIns="0" bIns="0" rtlCol="0">
            <a:spAutoFit/>
          </a:bodyPr>
          <a:lstStyle/>
          <a:p>
            <a:pPr marL="12700">
              <a:lnSpc>
                <a:spcPct val="100000"/>
              </a:lnSpc>
              <a:spcBef>
                <a:spcPts val="100"/>
              </a:spcBef>
            </a:pPr>
            <a:r>
              <a:rPr lang="en-US" sz="2400" b="1" spc="-160" dirty="0">
                <a:solidFill>
                  <a:srgbClr val="767676"/>
                </a:solidFill>
                <a:latin typeface="KaiTi" pitchFamily="49" charset="-122"/>
                <a:ea typeface="KaiTi" pitchFamily="49" charset="-122"/>
                <a:cs typeface="Droid Sans Fallback"/>
              </a:rPr>
              <a:t>   </a:t>
            </a:r>
            <a:r>
              <a:rPr sz="2400" b="1" spc="-160" dirty="0" err="1">
                <a:solidFill>
                  <a:srgbClr val="767676"/>
                </a:solidFill>
                <a:latin typeface="华文中宋" panose="02010600040101010101" pitchFamily="2" charset="-122"/>
                <a:ea typeface="华文中宋" panose="02010600040101010101" pitchFamily="2" charset="-122"/>
                <a:cs typeface="Droid Sans Fallback"/>
              </a:rPr>
              <a:t>上海</a:t>
            </a:r>
            <a:r>
              <a:rPr sz="2400" b="1" spc="-175" dirty="0" err="1">
                <a:solidFill>
                  <a:srgbClr val="767676"/>
                </a:solidFill>
                <a:latin typeface="华文中宋" panose="02010600040101010101" pitchFamily="2" charset="-122"/>
                <a:ea typeface="华文中宋" panose="02010600040101010101" pitchFamily="2" charset="-122"/>
                <a:cs typeface="Droid Sans Fallback"/>
              </a:rPr>
              <a:t>达</a:t>
            </a:r>
            <a:r>
              <a:rPr sz="2400" b="1" spc="-160" dirty="0" err="1">
                <a:solidFill>
                  <a:srgbClr val="767676"/>
                </a:solidFill>
                <a:latin typeface="华文中宋" panose="02010600040101010101" pitchFamily="2" charset="-122"/>
                <a:ea typeface="华文中宋" panose="02010600040101010101" pitchFamily="2" charset="-122"/>
                <a:cs typeface="Droid Sans Fallback"/>
              </a:rPr>
              <a:t>沃</a:t>
            </a:r>
            <a:r>
              <a:rPr sz="2400" b="1" spc="-175" dirty="0" err="1">
                <a:solidFill>
                  <a:srgbClr val="767676"/>
                </a:solidFill>
                <a:latin typeface="华文中宋" panose="02010600040101010101" pitchFamily="2" charset="-122"/>
                <a:ea typeface="华文中宋" panose="02010600040101010101" pitchFamily="2" charset="-122"/>
                <a:cs typeface="Droid Sans Fallback"/>
              </a:rPr>
              <a:t>律</a:t>
            </a:r>
            <a:r>
              <a:rPr sz="2400" b="1" spc="-160" dirty="0" err="1">
                <a:solidFill>
                  <a:srgbClr val="767676"/>
                </a:solidFill>
                <a:latin typeface="华文中宋" panose="02010600040101010101" pitchFamily="2" charset="-122"/>
                <a:ea typeface="华文中宋" panose="02010600040101010101" pitchFamily="2" charset="-122"/>
                <a:cs typeface="Droid Sans Fallback"/>
              </a:rPr>
              <a:t>师</a:t>
            </a:r>
            <a:r>
              <a:rPr sz="2400" b="1" spc="-175" dirty="0" err="1">
                <a:solidFill>
                  <a:srgbClr val="767676"/>
                </a:solidFill>
                <a:latin typeface="华文中宋" panose="02010600040101010101" pitchFamily="2" charset="-122"/>
                <a:ea typeface="华文中宋" panose="02010600040101010101" pitchFamily="2" charset="-122"/>
                <a:cs typeface="Droid Sans Fallback"/>
              </a:rPr>
              <a:t>事</a:t>
            </a:r>
            <a:r>
              <a:rPr sz="2400" b="1" spc="-160" dirty="0" err="1">
                <a:solidFill>
                  <a:srgbClr val="767676"/>
                </a:solidFill>
                <a:latin typeface="华文中宋" panose="02010600040101010101" pitchFamily="2" charset="-122"/>
                <a:ea typeface="华文中宋" panose="02010600040101010101" pitchFamily="2" charset="-122"/>
                <a:cs typeface="Droid Sans Fallback"/>
              </a:rPr>
              <a:t>务</a:t>
            </a:r>
            <a:r>
              <a:rPr sz="2400" b="1" spc="-190" dirty="0" err="1">
                <a:solidFill>
                  <a:srgbClr val="767676"/>
                </a:solidFill>
                <a:latin typeface="华文中宋" panose="02010600040101010101" pitchFamily="2" charset="-122"/>
                <a:ea typeface="华文中宋" panose="02010600040101010101" pitchFamily="2" charset="-122"/>
                <a:cs typeface="Droid Sans Fallback"/>
              </a:rPr>
              <a:t>所</a:t>
            </a:r>
            <a:endParaRPr sz="2400" b="1" dirty="0">
              <a:latin typeface="华文中宋" panose="02010600040101010101" pitchFamily="2" charset="-122"/>
              <a:ea typeface="华文中宋" panose="02010600040101010101" pitchFamily="2" charset="-122"/>
              <a:cs typeface="Droid Sans Fallback"/>
            </a:endParaRPr>
          </a:p>
        </p:txBody>
      </p:sp>
      <p:sp>
        <p:nvSpPr>
          <p:cNvPr id="4" name="object 4"/>
          <p:cNvSpPr/>
          <p:nvPr/>
        </p:nvSpPr>
        <p:spPr>
          <a:xfrm>
            <a:off x="1414219" y="4082197"/>
            <a:ext cx="2484682" cy="382156"/>
          </a:xfrm>
          <a:custGeom>
            <a:avLst/>
            <a:gdLst/>
            <a:ahLst/>
            <a:cxnLst/>
            <a:rect l="l" t="t" r="r" b="b"/>
            <a:pathLst>
              <a:path w="3401695" h="4530090">
                <a:moveTo>
                  <a:pt x="0" y="4530090"/>
                </a:moveTo>
                <a:lnTo>
                  <a:pt x="3401695" y="4530090"/>
                </a:lnTo>
                <a:lnTo>
                  <a:pt x="3401695" y="0"/>
                </a:lnTo>
                <a:lnTo>
                  <a:pt x="0" y="0"/>
                </a:lnTo>
                <a:lnTo>
                  <a:pt x="0" y="4530090"/>
                </a:lnTo>
                <a:close/>
              </a:path>
            </a:pathLst>
          </a:custGeom>
          <a:solidFill>
            <a:srgbClr val="EE8100"/>
          </a:solidFill>
        </p:spPr>
        <p:txBody>
          <a:bodyPr wrap="square" lIns="0" tIns="0" rIns="0" bIns="0" rtlCol="0"/>
          <a:lstStyle/>
          <a:p>
            <a:endParaRPr dirty="0"/>
          </a:p>
        </p:txBody>
      </p:sp>
      <p:pic>
        <p:nvPicPr>
          <p:cNvPr id="15" name="Picture 14" descr="DAWO LOGO-JPG.jpg"/>
          <p:cNvPicPr>
            <a:picLocks noChangeAspect="1"/>
          </p:cNvPicPr>
          <p:nvPr/>
        </p:nvPicPr>
        <p:blipFill>
          <a:blip r:embed="rId2" cstate="print"/>
          <a:stretch>
            <a:fillRect/>
          </a:stretch>
        </p:blipFill>
        <p:spPr>
          <a:xfrm>
            <a:off x="4374388" y="203200"/>
            <a:ext cx="1944624" cy="1944624"/>
          </a:xfrm>
          <a:prstGeom prst="rect">
            <a:avLst/>
          </a:prstGeom>
        </p:spPr>
      </p:pic>
      <p:sp>
        <p:nvSpPr>
          <p:cNvPr id="8" name="文本框 7">
            <a:extLst>
              <a:ext uri="{FF2B5EF4-FFF2-40B4-BE49-F238E27FC236}">
                <a16:creationId xmlns:a16="http://schemas.microsoft.com/office/drawing/2014/main" xmlns="" id="{D0841121-A298-7447-AB13-ECC5CBCFB62E}"/>
              </a:ext>
            </a:extLst>
          </p:cNvPr>
          <p:cNvSpPr txBox="1"/>
          <p:nvPr/>
        </p:nvSpPr>
        <p:spPr>
          <a:xfrm>
            <a:off x="1404000" y="3251200"/>
            <a:ext cx="8733080" cy="646331"/>
          </a:xfrm>
          <a:prstGeom prst="rect">
            <a:avLst/>
          </a:prstGeom>
          <a:noFill/>
        </p:spPr>
        <p:txBody>
          <a:bodyPr wrap="square" rtlCol="0">
            <a:spAutoFit/>
          </a:bodyPr>
          <a:lstStyle/>
          <a:p>
            <a:pPr marL="12700">
              <a:spcBef>
                <a:spcPts val="840"/>
              </a:spcBef>
              <a:spcAft>
                <a:spcPts val="1200"/>
              </a:spcAft>
              <a:tabLst>
                <a:tab pos="388620" algn="l"/>
                <a:tab pos="389255" algn="l"/>
              </a:tabLst>
            </a:pPr>
            <a:r>
              <a:rPr lang="zh-CN" altLang="en-US" sz="3600" b="1" spc="-15" dirty="0">
                <a:solidFill>
                  <a:schemeClr val="tx1">
                    <a:lumMod val="75000"/>
                    <a:lumOff val="25000"/>
                  </a:schemeClr>
                </a:solidFill>
                <a:latin typeface="华文中宋" panose="02010600040101010101" pitchFamily="2" charset="-122"/>
                <a:ea typeface="华文中宋" panose="02010600040101010101" pitchFamily="2" charset="-122"/>
                <a:cs typeface="Times New Roman" panose="02020603050405020304" pitchFamily="18" charset="0"/>
              </a:rPr>
              <a:t>高校使用知识产权的常见风险</a:t>
            </a:r>
            <a:endParaRPr lang="en-US" altLang="zh-CN" sz="3600" b="1" dirty="0">
              <a:solidFill>
                <a:schemeClr val="tx1">
                  <a:lumMod val="75000"/>
                  <a:lumOff val="25000"/>
                </a:schemeClr>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xmlns="" val="36767766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68">
            <a:extLst>
              <a:ext uri="{FF2B5EF4-FFF2-40B4-BE49-F238E27FC236}">
                <a16:creationId xmlns:a16="http://schemas.microsoft.com/office/drawing/2014/main" xmlns="" id="{22190FF8-DA09-654C-9437-113D6249F247}"/>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宋体" panose="02010600030101010101" pitchFamily="2" charset="-122"/>
                <a:ea typeface="宋体" panose="02010600030101010101" pitchFamily="2" charset="-122"/>
                <a:cs typeface="Times New Roman" panose="02020603050405020304" pitchFamily="18" charset="0"/>
              </a:rPr>
              <a:t>职务作品使用中的常见问题与风险</a:t>
            </a:r>
          </a:p>
          <a:p>
            <a:pPr marL="781050" indent="-457200" algn="just">
              <a:buFont typeface="+mj-lt"/>
              <a:buAutoNum type="arabicPeriod"/>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lgn="just">
              <a:buFont typeface="+mj-lt"/>
              <a:buAutoNum type="arabicPeriod"/>
            </a:pP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一般职务作品的优先使用权</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Font typeface="+mj-lt"/>
              <a:buAutoNum type="arabicPeriod"/>
            </a:pP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a:t>
            </a:r>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著作权法</a:t>
            </a:r>
            <a:r>
              <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a:t>
            </a:r>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第</a:t>
            </a:r>
            <a:r>
              <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16</a:t>
            </a:r>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条规定，法人有权在其业务范围内优先使用一般职务作品。</a:t>
            </a:r>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虽然相关法律法规并未对“业务范围”的定义进行明确，但依通常理解，“业务”指“个人或者某个机构的专业工作”，“业务范围”即是“个人或者某个机构的专业工作所涉及的范围”。其核心词为“专业”。</a:t>
            </a:r>
            <a:endParaRPr lang="en-US" altLang="zh-CN" sz="2000"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lgn="just">
              <a:buFont typeface="+mj-lt"/>
              <a:buAutoNum type="arabicPeriod"/>
            </a:pP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2.</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    法人使用职务作品时是否需要经过作者同意？</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就一般职务作品而言，法人在业务范围内使用作品时，无须经过作者的同意。反之，如果法人超出业务范围，拟对一般职务作品的使用，则需要经过作者的许可。</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就职务作品而言，法人则可以任意使用职务作品，而无须经过作者的同意。</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a:latin typeface="Arial" panose="020B0604020202020204" pitchFamily="34" charset="0"/>
                <a:ea typeface="SimSun" panose="02010600030101010101" pitchFamily="2" charset="-122"/>
                <a:cs typeface="Times New Roman" panose="02020603050405020304" pitchFamily="18" charset="0"/>
              </a:rPr>
              <a:t>       </a:t>
            </a: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lang="en-US" altLang="en-US" sz="2000" b="1" dirty="0">
              <a:latin typeface="Arial" panose="020B0604020202020204" pitchFamily="34" charset="0"/>
              <a:cs typeface="Arial" panose="020B0604020202020204" pitchFamily="34" charset="0"/>
            </a:endParaRPr>
          </a:p>
          <a:p>
            <a:pPr marL="323850" algn="just"/>
            <a:endParaRPr lang="en-US" altLang="zh-CN" sz="2000" dirty="0"/>
          </a:p>
          <a:p>
            <a:pPr marL="323850" algn="just"/>
            <a:endParaRPr lang="en-US" altLang="zh-CN" sz="2000" dirty="0"/>
          </a:p>
          <a:p>
            <a:pPr marL="323850" algn="just"/>
            <a:endParaRPr lang="zh-CN" altLang="zh-CN" sz="2000" dirty="0"/>
          </a:p>
          <a:p>
            <a:pPr marL="323850" algn="just"/>
            <a:endParaRPr lang="zh-CN" altLang="zh-CN" sz="2000" dirty="0"/>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高校使用知识产权的常见风险</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7" name="Text Box 168">
            <a:extLst>
              <a:ext uri="{FF2B5EF4-FFF2-40B4-BE49-F238E27FC236}">
                <a16:creationId xmlns:a16="http://schemas.microsoft.com/office/drawing/2014/main" xmlns="" id="{12846221-A5ED-B14D-97DA-536CF4E9C005}"/>
              </a:ext>
            </a:extLst>
          </p:cNvPr>
          <p:cNvSpPr txBox="1">
            <a:spLocks noChangeArrowheads="1"/>
          </p:cNvSpPr>
          <p:nvPr/>
        </p:nvSpPr>
        <p:spPr bwMode="auto">
          <a:xfrm>
            <a:off x="549238" y="2093641"/>
            <a:ext cx="9669184" cy="1669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spcAft>
                <a:spcPts val="0"/>
              </a:spcAft>
            </a:pPr>
            <a:endParaRPr kumimoji="0" lang="en-US" altLang="en-US" sz="2000" b="1" i="0" u="none" strike="noStrike" cap="none" normalizeH="0" baseline="0" dirty="0">
              <a:ln>
                <a:noFill/>
              </a:ln>
              <a:solidFill>
                <a:schemeClr val="tx1">
                  <a:lumMod val="75000"/>
                  <a:lumOff val="2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788608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68">
            <a:extLst>
              <a:ext uri="{FF2B5EF4-FFF2-40B4-BE49-F238E27FC236}">
                <a16:creationId xmlns:a16="http://schemas.microsoft.com/office/drawing/2014/main" xmlns="" id="{BAFD02EF-FADD-6C47-AB7F-698ED952CEA2}"/>
              </a:ext>
            </a:extLst>
          </p:cNvPr>
          <p:cNvSpPr txBox="1">
            <a:spLocks noChangeArrowheads="1"/>
          </p:cNvSpPr>
          <p:nvPr/>
        </p:nvSpPr>
        <p:spPr bwMode="auto">
          <a:xfrm>
            <a:off x="549237" y="2103146"/>
            <a:ext cx="9669183"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mj-ea"/>
                <a:ea typeface="+mj-ea"/>
                <a:cs typeface="Times New Roman" panose="02020603050405020304" pitchFamily="18" charset="0"/>
              </a:rPr>
              <a:t>职务作品使用中的常见问题与风险</a:t>
            </a:r>
          </a:p>
          <a:p>
            <a:pPr marL="781050" indent="-457200" algn="just">
              <a:buFont typeface="+mj-lt"/>
              <a:buAutoNum type="arabicPeriod"/>
            </a:pPr>
            <a:endParaRPr lang="en-US" altLang="zh-CN" sz="2000" b="1" spc="-15" dirty="0">
              <a:solidFill>
                <a:schemeClr val="tx1">
                  <a:lumMod val="85000"/>
                  <a:lumOff val="15000"/>
                </a:schemeClr>
              </a:solidFill>
              <a:latin typeface="+mn-ea"/>
              <a:cs typeface="Times New Roman" panose="02020603050405020304" pitchFamily="18" charset="0"/>
            </a:endParaRPr>
          </a:p>
          <a:p>
            <a:pPr marL="781050" indent="-457200">
              <a:buAutoNum type="arabicPeriod" startAt="3"/>
            </a:pPr>
            <a:r>
              <a:rPr lang="zh-CN" altLang="en-US" sz="2000" b="1" spc="-15" dirty="0">
                <a:solidFill>
                  <a:schemeClr val="tx1">
                    <a:lumMod val="75000"/>
                    <a:lumOff val="25000"/>
                  </a:schemeClr>
                </a:solidFill>
                <a:latin typeface="+mn-ea"/>
                <a:cs typeface="Times New Roman" panose="02020603050405020304" pitchFamily="18" charset="0"/>
              </a:rPr>
              <a:t>作者就其一般职务作品对外许可的法律风险</a:t>
            </a:r>
            <a:endParaRPr lang="en-US" altLang="zh-CN" sz="2000" b="1" spc="-15" dirty="0">
              <a:solidFill>
                <a:schemeClr val="tx1">
                  <a:lumMod val="75000"/>
                  <a:lumOff val="25000"/>
                </a:schemeClr>
              </a:solidFill>
              <a:latin typeface="+mn-ea"/>
              <a:cs typeface="Times New Roman" panose="02020603050405020304" pitchFamily="18" charset="0"/>
            </a:endParaRPr>
          </a:p>
          <a:p>
            <a:pPr marL="781050" indent="-457200">
              <a:buAutoNum type="arabicPeriod" startAt="3"/>
            </a:pPr>
            <a:endParaRPr lang="en-US" altLang="zh-CN" sz="2000" b="1" spc="-15" dirty="0">
              <a:solidFill>
                <a:schemeClr val="tx1">
                  <a:lumMod val="75000"/>
                  <a:lumOff val="25000"/>
                </a:schemeClr>
              </a:solidFill>
              <a:latin typeface="+mn-ea"/>
              <a:cs typeface="Times New Roman" panose="02020603050405020304" pitchFamily="18" charset="0"/>
            </a:endParaRPr>
          </a:p>
          <a:p>
            <a:pPr marL="323850"/>
            <a:r>
              <a:rPr lang="zh-CN" altLang="en-US" sz="2000" dirty="0">
                <a:solidFill>
                  <a:schemeClr val="tx1">
                    <a:lumMod val="75000"/>
                    <a:lumOff val="25000"/>
                  </a:schemeClr>
                </a:solidFill>
                <a:latin typeface="+mn-ea"/>
              </a:rPr>
              <a:t>根据相关规定，在一般职务作品完成两年内，未经法人同意，作者不得许可第三人以与单位使用的相同方式使用该作品。</a:t>
            </a:r>
            <a:r>
              <a:rPr lang="zh-CN" altLang="en-US" sz="2000" b="1" dirty="0">
                <a:solidFill>
                  <a:schemeClr val="tx1">
                    <a:lumMod val="75000"/>
                    <a:lumOff val="25000"/>
                  </a:schemeClr>
                </a:solidFill>
                <a:latin typeface="+mn-ea"/>
              </a:rPr>
              <a:t>法人同意的</a:t>
            </a:r>
            <a:r>
              <a:rPr lang="zh-CN" altLang="en-US" sz="2000" dirty="0">
                <a:solidFill>
                  <a:schemeClr val="tx1">
                    <a:lumMod val="75000"/>
                    <a:lumOff val="25000"/>
                  </a:schemeClr>
                </a:solidFill>
                <a:latin typeface="+mn-ea"/>
              </a:rPr>
              <a:t>， 作者许可第三人以与单位使用的相同方式使用作品所获报酬，由作者与单位按约定的比例分配。</a:t>
            </a:r>
            <a:endParaRPr lang="en-US" altLang="zh-CN" sz="2000" dirty="0">
              <a:solidFill>
                <a:schemeClr val="tx1">
                  <a:lumMod val="75000"/>
                  <a:lumOff val="25000"/>
                </a:schemeClr>
              </a:solidFill>
              <a:latin typeface="+mn-ea"/>
            </a:endParaRPr>
          </a:p>
          <a:p>
            <a:pPr marL="323850"/>
            <a:endParaRPr lang="en-US" altLang="zh-CN" sz="2000" dirty="0">
              <a:solidFill>
                <a:schemeClr val="tx1">
                  <a:lumMod val="75000"/>
                  <a:lumOff val="25000"/>
                </a:schemeClr>
              </a:solidFill>
            </a:endParaRPr>
          </a:p>
          <a:p>
            <a:pPr marL="781050" indent="-457200">
              <a:buAutoNum type="arabicPeriod" startAt="4"/>
            </a:pP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法人使用职务作品时应对作者进行署名，否则构成侵权</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dirty="0">
              <a:solidFill>
                <a:schemeClr val="tx1">
                  <a:lumMod val="75000"/>
                  <a:lumOff val="25000"/>
                </a:schemeClr>
              </a:solidFill>
            </a:endParaRPr>
          </a:p>
          <a:p>
            <a:pPr marL="323850"/>
            <a:r>
              <a:rPr lang="zh-CN" altLang="en-US" sz="2000" dirty="0">
                <a:solidFill>
                  <a:schemeClr val="tx1">
                    <a:lumMod val="75000"/>
                    <a:lumOff val="25000"/>
                  </a:schemeClr>
                </a:solidFill>
              </a:rPr>
              <a:t>相关案例（  </a:t>
            </a:r>
            <a:r>
              <a:rPr lang="en-US" altLang="zh-CN" sz="2000" dirty="0">
                <a:solidFill>
                  <a:schemeClr val="tx1">
                    <a:lumMod val="75000"/>
                    <a:lumOff val="25000"/>
                  </a:schemeClr>
                </a:solidFill>
              </a:rPr>
              <a:t>[2010]</a:t>
            </a:r>
            <a:r>
              <a:rPr lang="zh-CN" altLang="en-US" sz="2000" dirty="0">
                <a:solidFill>
                  <a:schemeClr val="tx1">
                    <a:lumMod val="75000"/>
                    <a:lumOff val="25000"/>
                  </a:schemeClr>
                </a:solidFill>
              </a:rPr>
              <a:t>云高民三终字第</a:t>
            </a:r>
            <a:r>
              <a:rPr lang="en-US" altLang="zh-CN" sz="2000" dirty="0">
                <a:solidFill>
                  <a:schemeClr val="tx1">
                    <a:lumMod val="75000"/>
                    <a:lumOff val="25000"/>
                  </a:schemeClr>
                </a:solidFill>
              </a:rPr>
              <a:t>33</a:t>
            </a:r>
            <a:r>
              <a:rPr lang="zh-CN" altLang="en-US" sz="2000" dirty="0">
                <a:solidFill>
                  <a:schemeClr val="tx1">
                    <a:lumMod val="75000"/>
                    <a:lumOff val="25000"/>
                  </a:schemeClr>
                </a:solidFill>
              </a:rPr>
              <a:t>号）指出，若在使用职务作品时，即便是特殊职务作品，也应当标注作者的姓名，否则将构成对作者署名权的侵害，应当承担相应的侵权责任。</a:t>
            </a:r>
            <a:endParaRPr lang="en-US" altLang="zh-CN" sz="2000" dirty="0">
              <a:solidFill>
                <a:schemeClr val="tx1">
                  <a:lumMod val="75000"/>
                  <a:lumOff val="25000"/>
                </a:schemeClr>
              </a:solidFill>
            </a:endParaRPr>
          </a:p>
          <a:p>
            <a:pPr marL="323850"/>
            <a:endParaRPr lang="en-US" altLang="zh-CN" sz="2000" dirty="0"/>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buAutoNum type="arabicPeriod" startAt="3"/>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buAutoNum type="arabicPeriod" startAt="3"/>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buAutoNum type="arabicPeriod" startAt="3"/>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buAutoNum type="arabicPeriod" startAt="3"/>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781050" indent="-457200">
              <a:buAutoNum type="arabicPeriod" startAt="3"/>
            </a:pPr>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lang="en-US" altLang="en-US" sz="2000" b="1" dirty="0">
              <a:latin typeface="Arial" panose="020B0604020202020204" pitchFamily="34" charset="0"/>
              <a:cs typeface="Arial" panose="020B0604020202020204" pitchFamily="34"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a:latin typeface="Arial" panose="020B0604020202020204" pitchFamily="34" charset="0"/>
                <a:ea typeface="SimSun" panose="02010600030101010101" pitchFamily="2" charset="-122"/>
                <a:cs typeface="Times New Roman" panose="02020603050405020304" pitchFamily="18" charset="0"/>
              </a:rPr>
              <a:t>       </a:t>
            </a: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lang="en-US" altLang="en-US" sz="2000" b="1" dirty="0">
              <a:latin typeface="Arial" panose="020B0604020202020204" pitchFamily="34" charset="0"/>
              <a:cs typeface="Arial" panose="020B0604020202020204" pitchFamily="34" charset="0"/>
            </a:endParaRPr>
          </a:p>
          <a:p>
            <a:pPr marL="323850" algn="just"/>
            <a:endParaRPr lang="en-US" altLang="zh-CN" sz="2000" dirty="0"/>
          </a:p>
          <a:p>
            <a:pPr marL="323850" algn="just"/>
            <a:endParaRPr lang="en-US" altLang="zh-CN" sz="2000" dirty="0"/>
          </a:p>
          <a:p>
            <a:pPr marL="323850" algn="just"/>
            <a:endParaRPr lang="zh-CN" altLang="zh-CN" sz="2000" dirty="0"/>
          </a:p>
          <a:p>
            <a:pPr marL="323850" algn="just"/>
            <a:endParaRPr lang="zh-CN" altLang="zh-CN" sz="2000" dirty="0"/>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高校使用知识产权的常见风险</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lang="en-US" altLang="en-US" sz="2800" b="1" dirty="0">
                  <a:latin typeface="Arial" panose="020B0604020202020204" pitchFamily="34" charset="0"/>
                  <a:cs typeface="Arial" panose="020B0604020202020204" pitchFamily="34"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7" name="Text Box 168">
            <a:extLst>
              <a:ext uri="{FF2B5EF4-FFF2-40B4-BE49-F238E27FC236}">
                <a16:creationId xmlns:a16="http://schemas.microsoft.com/office/drawing/2014/main" xmlns="" id="{12846221-A5ED-B14D-97DA-536CF4E9C005}"/>
              </a:ext>
            </a:extLst>
          </p:cNvPr>
          <p:cNvSpPr txBox="1">
            <a:spLocks noChangeArrowheads="1"/>
          </p:cNvSpPr>
          <p:nvPr/>
        </p:nvSpPr>
        <p:spPr bwMode="auto">
          <a:xfrm>
            <a:off x="549238" y="2103146"/>
            <a:ext cx="9669184" cy="375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415576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高校使用知识产权的常见风险</a:t>
                </a:r>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lang="en-US" altLang="en-US" sz="2800" b="1" dirty="0">
                  <a:latin typeface="Arial" panose="020B0604020202020204" pitchFamily="34" charset="0"/>
                  <a:cs typeface="Arial" panose="020B0604020202020204" pitchFamily="34"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7" name="Text Box 168">
            <a:extLst>
              <a:ext uri="{FF2B5EF4-FFF2-40B4-BE49-F238E27FC236}">
                <a16:creationId xmlns:a16="http://schemas.microsoft.com/office/drawing/2014/main" xmlns="" id="{12846221-A5ED-B14D-97DA-536CF4E9C005}"/>
              </a:ext>
            </a:extLst>
          </p:cNvPr>
          <p:cNvSpPr txBox="1">
            <a:spLocks noChangeArrowheads="1"/>
          </p:cNvSpPr>
          <p:nvPr/>
        </p:nvSpPr>
        <p:spPr bwMode="auto">
          <a:xfrm>
            <a:off x="550800" y="2102400"/>
            <a:ext cx="9672321" cy="2881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lgn="just"/>
            <a:r>
              <a:rPr lang="zh-CN" altLang="en-US" sz="2400" b="1" spc="-15" dirty="0">
                <a:solidFill>
                  <a:schemeClr val="tx1">
                    <a:lumMod val="85000"/>
                    <a:lumOff val="15000"/>
                  </a:schemeClr>
                </a:solidFill>
                <a:latin typeface="Arial" panose="020B0604020202020204" pitchFamily="34" charset="0"/>
                <a:ea typeface="SimSun" panose="02010600030101010101" pitchFamily="2" charset="-122"/>
                <a:cs typeface="Times New Roman" panose="02020603050405020304" pitchFamily="18" charset="0"/>
              </a:rPr>
              <a:t>授课教案共享的法律风险</a:t>
            </a:r>
          </a:p>
          <a:p>
            <a:pPr marL="323850" algn="just"/>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情景模拟：</a:t>
            </a:r>
            <a:r>
              <a:rPr lang="zh-CN" altLang="en-US"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一门课程有多个老师授课，其中有一部分是一位老师独自创作的内容，其他老师可否对其直接进行使用？</a:t>
            </a:r>
            <a:endParaRPr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endParaRPr kumimoji="1" lang="en-US" altLang="zh-CN" sz="2000"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lgn="just"/>
            <a:r>
              <a:rPr kumimoji="1"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简答：</a:t>
            </a:r>
            <a:r>
              <a:rPr kumimoji="1" lang="zh-CN" altLang="en-US" sz="2000" dirty="0">
                <a:solidFill>
                  <a:schemeClr val="tx1">
                    <a:lumMod val="75000"/>
                    <a:lumOff val="25000"/>
                  </a:schemeClr>
                </a:solidFill>
              </a:rPr>
              <a:t>对于其他老师可否直接进行使用的问题，则</a:t>
            </a:r>
            <a:r>
              <a:rPr kumimoji="1" lang="zh-CN" altLang="en-US" sz="2000" b="1" dirty="0">
                <a:solidFill>
                  <a:schemeClr val="tx1">
                    <a:lumMod val="75000"/>
                    <a:lumOff val="25000"/>
                  </a:schemeClr>
                </a:solidFill>
              </a:rPr>
              <a:t>应分场景</a:t>
            </a:r>
            <a:r>
              <a:rPr kumimoji="1" lang="zh-CN" altLang="en-US" sz="2000" dirty="0">
                <a:solidFill>
                  <a:schemeClr val="tx1">
                    <a:lumMod val="75000"/>
                    <a:lumOff val="25000"/>
                  </a:schemeClr>
                </a:solidFill>
              </a:rPr>
              <a:t>进行讨论。</a:t>
            </a:r>
            <a:endParaRPr kumimoji="1" lang="en-US" altLang="zh-CN" sz="2000" dirty="0">
              <a:solidFill>
                <a:schemeClr val="tx1">
                  <a:lumMod val="75000"/>
                  <a:lumOff val="25000"/>
                </a:schemeClr>
              </a:solidFill>
            </a:endParaRPr>
          </a:p>
          <a:p>
            <a:pPr marL="323850" algn="just"/>
            <a:endParaRPr kumimoji="1" lang="en-US" altLang="zh-CN" sz="2000" dirty="0">
              <a:solidFill>
                <a:schemeClr val="tx1">
                  <a:lumMod val="75000"/>
                  <a:lumOff val="25000"/>
                </a:schemeClr>
              </a:solidFill>
            </a:endParaRPr>
          </a:p>
          <a:p>
            <a:pPr marL="781050" indent="-457200" algn="just">
              <a:buFont typeface="+mj-lt"/>
              <a:buAutoNum type="arabicPeriod"/>
            </a:pPr>
            <a:r>
              <a:rPr lang="zh-CN" altLang="en-US" sz="2000" dirty="0">
                <a:solidFill>
                  <a:schemeClr val="tx1">
                    <a:lumMod val="75000"/>
                    <a:lumOff val="25000"/>
                  </a:schemeClr>
                </a:solidFill>
              </a:rPr>
              <a:t>如果其他老师仅仅是在课堂中进行使用，则符合</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著作权法</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第</a:t>
            </a:r>
            <a:r>
              <a:rPr lang="en-US" altLang="zh-CN" sz="2000" dirty="0">
                <a:solidFill>
                  <a:schemeClr val="tx1">
                    <a:lumMod val="75000"/>
                    <a:lumOff val="25000"/>
                  </a:schemeClr>
                </a:solidFill>
              </a:rPr>
              <a:t>22</a:t>
            </a:r>
            <a:r>
              <a:rPr lang="zh-CN" altLang="en-US" sz="2000" dirty="0">
                <a:solidFill>
                  <a:schemeClr val="tx1">
                    <a:lumMod val="75000"/>
                    <a:lumOff val="25000"/>
                  </a:schemeClr>
                </a:solidFill>
              </a:rPr>
              <a:t>条第</a:t>
            </a:r>
            <a:r>
              <a:rPr lang="en-US" altLang="zh-CN" sz="2000" dirty="0">
                <a:solidFill>
                  <a:schemeClr val="tx1">
                    <a:lumMod val="75000"/>
                    <a:lumOff val="25000"/>
                  </a:schemeClr>
                </a:solidFill>
              </a:rPr>
              <a:t>6</a:t>
            </a:r>
            <a:r>
              <a:rPr lang="zh-CN" altLang="en-US" sz="2000" dirty="0">
                <a:solidFill>
                  <a:schemeClr val="tx1">
                    <a:lumMod val="75000"/>
                    <a:lumOff val="25000"/>
                  </a:schemeClr>
                </a:solidFill>
              </a:rPr>
              <a:t>项所规定的“为学校课堂教学或者科学研究，翻译或者少量复制已经发表的作品，供教学或者科研人员使用”之情形，属于“</a:t>
            </a:r>
            <a:r>
              <a:rPr lang="zh-CN" altLang="en-US" sz="2000" b="1" dirty="0">
                <a:solidFill>
                  <a:schemeClr val="tx1">
                    <a:lumMod val="75000"/>
                    <a:lumOff val="25000"/>
                  </a:schemeClr>
                </a:solidFill>
              </a:rPr>
              <a:t>合理使用</a:t>
            </a:r>
            <a:r>
              <a:rPr lang="zh-CN" altLang="en-US" sz="2000" dirty="0">
                <a:solidFill>
                  <a:schemeClr val="tx1">
                    <a:lumMod val="75000"/>
                    <a:lumOff val="25000"/>
                  </a:schemeClr>
                </a:solidFill>
              </a:rPr>
              <a:t>”，不构成侵权。</a:t>
            </a:r>
            <a:endParaRPr lang="en-US" altLang="zh-CN" sz="2000" dirty="0">
              <a:solidFill>
                <a:schemeClr val="tx1">
                  <a:lumMod val="75000"/>
                  <a:lumOff val="25000"/>
                </a:schemeClr>
              </a:solidFill>
            </a:endParaRPr>
          </a:p>
          <a:p>
            <a:pPr marL="781050" indent="-457200" algn="just">
              <a:buFont typeface="+mj-lt"/>
              <a:buAutoNum type="arabicPeriod"/>
            </a:pPr>
            <a:endParaRPr lang="en-US" altLang="zh-CN" sz="2000" dirty="0">
              <a:solidFill>
                <a:schemeClr val="tx1">
                  <a:lumMod val="75000"/>
                  <a:lumOff val="25000"/>
                </a:schemeClr>
              </a:solidFill>
            </a:endParaRPr>
          </a:p>
          <a:p>
            <a:pPr marL="781050" indent="-457200" algn="just">
              <a:buFont typeface="+mj-lt"/>
              <a:buAutoNum type="arabicPeriod"/>
            </a:pPr>
            <a:r>
              <a:rPr lang="zh-CN" altLang="en-US" sz="2000" dirty="0">
                <a:solidFill>
                  <a:schemeClr val="tx1">
                    <a:lumMod val="75000"/>
                    <a:lumOff val="25000"/>
                  </a:schemeClr>
                </a:solidFill>
              </a:rPr>
              <a:t>但是，若其他老师</a:t>
            </a:r>
            <a:r>
              <a:rPr lang="zh-CN" altLang="en-US" sz="2000" b="1" dirty="0">
                <a:solidFill>
                  <a:schemeClr val="tx1">
                    <a:lumMod val="75000"/>
                    <a:lumOff val="25000"/>
                  </a:schemeClr>
                </a:solidFill>
              </a:rPr>
              <a:t>擅自以营利为目的</a:t>
            </a:r>
            <a:r>
              <a:rPr lang="zh-CN" altLang="en-US" sz="2000" dirty="0">
                <a:solidFill>
                  <a:schemeClr val="tx1">
                    <a:lumMod val="75000"/>
                    <a:lumOff val="25000"/>
                  </a:schemeClr>
                </a:solidFill>
              </a:rPr>
              <a:t>，使用这一创作内容，例如在外进行辅导班培训，则构成侵权。此外，若</a:t>
            </a:r>
            <a:r>
              <a:rPr lang="zh-CN" altLang="en-US" sz="2000" b="1" dirty="0">
                <a:solidFill>
                  <a:schemeClr val="tx1">
                    <a:lumMod val="75000"/>
                    <a:lumOff val="25000"/>
                  </a:schemeClr>
                </a:solidFill>
              </a:rPr>
              <a:t>将自己标榜为创作作品的作者另行出版</a:t>
            </a:r>
            <a:r>
              <a:rPr lang="zh-CN" altLang="en-US" sz="2000" dirty="0">
                <a:solidFill>
                  <a:schemeClr val="tx1">
                    <a:lumMod val="75000"/>
                    <a:lumOff val="25000"/>
                  </a:schemeClr>
                </a:solidFill>
              </a:rPr>
              <a:t>，则同样会侵害原作者老师的著作权</a:t>
            </a:r>
            <a:r>
              <a:rPr lang="zh-CN" altLang="en-US" sz="2000" dirty="0" smtClean="0">
                <a:solidFill>
                  <a:schemeClr val="tx1">
                    <a:lumMod val="75000"/>
                    <a:lumOff val="25000"/>
                  </a:schemeClr>
                </a:solidFill>
              </a:rPr>
              <a:t>。</a:t>
            </a:r>
            <a:endParaRPr lang="en-US" altLang="zh-CN" sz="2000" dirty="0" smtClean="0">
              <a:solidFill>
                <a:schemeClr val="tx1">
                  <a:lumMod val="75000"/>
                  <a:lumOff val="25000"/>
                </a:schemeClr>
              </a:solidFill>
            </a:endParaRPr>
          </a:p>
          <a:p>
            <a:pPr marL="323850" algn="just"/>
            <a:endParaRPr lang="en-US" altLang="zh-CN" sz="2000" i="1" dirty="0">
              <a:solidFill>
                <a:schemeClr val="tx1">
                  <a:lumMod val="75000"/>
                  <a:lumOff val="25000"/>
                </a:schemeClr>
              </a:solidFill>
            </a:endParaRPr>
          </a:p>
          <a:p>
            <a:pPr marL="323850" algn="just"/>
            <a:r>
              <a:rPr lang="zh-CN" altLang="en-US" sz="2000" i="1" dirty="0" smtClean="0">
                <a:solidFill>
                  <a:schemeClr val="tx1">
                    <a:lumMod val="75000"/>
                    <a:lumOff val="25000"/>
                  </a:schemeClr>
                </a:solidFill>
              </a:rPr>
              <a:t>* 注意课件中的侵权雷区</a:t>
            </a:r>
            <a:endParaRPr lang="zh-CN" altLang="en-US" sz="2000" i="1" dirty="0">
              <a:solidFill>
                <a:schemeClr val="tx1">
                  <a:lumMod val="75000"/>
                  <a:lumOff val="25000"/>
                </a:schemeClr>
              </a:solidFill>
            </a:endParaRPr>
          </a:p>
          <a:p>
            <a:pPr marL="323850" algn="just"/>
            <a:endParaRPr lang="en-US" altLang="zh-CN" sz="2000"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zh-CN" altLang="en-US"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lgn="just">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2342134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765550" y="7027182"/>
            <a:ext cx="3162300" cy="382156"/>
          </a:xfrm>
          <a:prstGeom prst="rect">
            <a:avLst/>
          </a:prstGeom>
        </p:spPr>
        <p:txBody>
          <a:bodyPr vert="horz" wrap="square" lIns="0" tIns="12700" rIns="0" bIns="0" rtlCol="0">
            <a:spAutoFit/>
          </a:bodyPr>
          <a:lstStyle/>
          <a:p>
            <a:pPr marL="12700" algn="ctr">
              <a:lnSpc>
                <a:spcPct val="100000"/>
              </a:lnSpc>
              <a:spcBef>
                <a:spcPts val="100"/>
              </a:spcBef>
            </a:pP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上海</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达</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沃</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师</a:t>
            </a:r>
            <a:r>
              <a:rPr sz="2400" b="1" spc="-175" dirty="0" err="1" smtClean="0">
                <a:solidFill>
                  <a:srgbClr val="767676"/>
                </a:solidFill>
                <a:latin typeface="华文中宋" panose="02010600040101010101" pitchFamily="2" charset="-122"/>
                <a:ea typeface="华文中宋" panose="02010600040101010101" pitchFamily="2" charset="-122"/>
                <a:cs typeface="Droid Sans Fallback"/>
              </a:rPr>
              <a:t>事</a:t>
            </a:r>
            <a:r>
              <a:rPr sz="2400" b="1" spc="-160" dirty="0" err="1" smtClean="0">
                <a:solidFill>
                  <a:srgbClr val="767676"/>
                </a:solidFill>
                <a:latin typeface="华文中宋" panose="02010600040101010101" pitchFamily="2" charset="-122"/>
                <a:ea typeface="华文中宋" panose="02010600040101010101" pitchFamily="2" charset="-122"/>
                <a:cs typeface="Droid Sans Fallback"/>
              </a:rPr>
              <a:t>务</a:t>
            </a:r>
            <a:r>
              <a:rPr sz="2400" b="1" spc="-190" dirty="0" err="1" smtClean="0">
                <a:solidFill>
                  <a:srgbClr val="767676"/>
                </a:solidFill>
                <a:latin typeface="华文中宋" panose="02010600040101010101" pitchFamily="2" charset="-122"/>
                <a:ea typeface="华文中宋" panose="02010600040101010101" pitchFamily="2" charset="-122"/>
                <a:cs typeface="Droid Sans Fallback"/>
              </a:rPr>
              <a:t>所</a:t>
            </a:r>
            <a:endParaRPr sz="2400" b="1" dirty="0">
              <a:latin typeface="华文中宋" panose="02010600040101010101" pitchFamily="2" charset="-122"/>
              <a:ea typeface="华文中宋" panose="02010600040101010101" pitchFamily="2" charset="-122"/>
              <a:cs typeface="Droid Sans Fallback"/>
            </a:endParaRPr>
          </a:p>
        </p:txBody>
      </p:sp>
      <p:sp>
        <p:nvSpPr>
          <p:cNvPr id="4" name="object 4"/>
          <p:cNvSpPr/>
          <p:nvPr/>
        </p:nvSpPr>
        <p:spPr>
          <a:xfrm>
            <a:off x="1414219" y="4082197"/>
            <a:ext cx="2484682" cy="382156"/>
          </a:xfrm>
          <a:custGeom>
            <a:avLst/>
            <a:gdLst/>
            <a:ahLst/>
            <a:cxnLst/>
            <a:rect l="l" t="t" r="r" b="b"/>
            <a:pathLst>
              <a:path w="3401695" h="4530090">
                <a:moveTo>
                  <a:pt x="0" y="4530090"/>
                </a:moveTo>
                <a:lnTo>
                  <a:pt x="3401695" y="4530090"/>
                </a:lnTo>
                <a:lnTo>
                  <a:pt x="3401695" y="0"/>
                </a:lnTo>
                <a:lnTo>
                  <a:pt x="0" y="0"/>
                </a:lnTo>
                <a:lnTo>
                  <a:pt x="0" y="4530090"/>
                </a:lnTo>
                <a:close/>
              </a:path>
            </a:pathLst>
          </a:custGeom>
          <a:solidFill>
            <a:srgbClr val="EE8100"/>
          </a:solidFill>
        </p:spPr>
        <p:txBody>
          <a:bodyPr wrap="square" lIns="0" tIns="0" rIns="0" bIns="0" rtlCol="0"/>
          <a:lstStyle/>
          <a:p>
            <a:endParaRPr dirty="0"/>
          </a:p>
        </p:txBody>
      </p:sp>
      <p:pic>
        <p:nvPicPr>
          <p:cNvPr id="15" name="Picture 14" descr="DAWO LOGO-JPG.jpg"/>
          <p:cNvPicPr>
            <a:picLocks noChangeAspect="1"/>
          </p:cNvPicPr>
          <p:nvPr/>
        </p:nvPicPr>
        <p:blipFill>
          <a:blip r:embed="rId2" cstate="print"/>
          <a:stretch>
            <a:fillRect/>
          </a:stretch>
        </p:blipFill>
        <p:spPr>
          <a:xfrm>
            <a:off x="4374388" y="203200"/>
            <a:ext cx="1944624" cy="1944624"/>
          </a:xfrm>
          <a:prstGeom prst="rect">
            <a:avLst/>
          </a:prstGeom>
        </p:spPr>
      </p:pic>
      <p:sp>
        <p:nvSpPr>
          <p:cNvPr id="8" name="文本框 7">
            <a:extLst>
              <a:ext uri="{FF2B5EF4-FFF2-40B4-BE49-F238E27FC236}">
                <a16:creationId xmlns:a16="http://schemas.microsoft.com/office/drawing/2014/main" xmlns="" id="{D0841121-A298-7447-AB13-ECC5CBCFB62E}"/>
              </a:ext>
            </a:extLst>
          </p:cNvPr>
          <p:cNvSpPr txBox="1"/>
          <p:nvPr/>
        </p:nvSpPr>
        <p:spPr>
          <a:xfrm>
            <a:off x="1414220" y="3251200"/>
            <a:ext cx="8733080" cy="646331"/>
          </a:xfrm>
          <a:prstGeom prst="rect">
            <a:avLst/>
          </a:prstGeom>
          <a:noFill/>
        </p:spPr>
        <p:txBody>
          <a:bodyPr wrap="square" rtlCol="0">
            <a:spAutoFit/>
          </a:bodyPr>
          <a:lstStyle/>
          <a:p>
            <a:pPr marL="12700">
              <a:spcBef>
                <a:spcPts val="840"/>
              </a:spcBef>
              <a:spcAft>
                <a:spcPts val="1200"/>
              </a:spcAft>
              <a:tabLst>
                <a:tab pos="388620" algn="l"/>
                <a:tab pos="389255" algn="l"/>
              </a:tabLst>
            </a:pPr>
            <a:r>
              <a:rPr lang="zh-CN" altLang="en-US" sz="3600" b="1" spc="-15" dirty="0">
                <a:solidFill>
                  <a:schemeClr val="tx1">
                    <a:lumMod val="75000"/>
                    <a:lumOff val="25000"/>
                  </a:schemeClr>
                </a:solidFill>
                <a:latin typeface="华文中宋" panose="02010600040101010101" pitchFamily="2" charset="-122"/>
                <a:ea typeface="华文中宋" panose="02010600040101010101" pitchFamily="2" charset="-122"/>
                <a:cs typeface="Times New Roman" panose="02020603050405020304" pitchFamily="18" charset="0"/>
              </a:rPr>
              <a:t>知识产权纠纷解决与风险防范</a:t>
            </a:r>
            <a:endParaRPr lang="en-US" altLang="zh-CN" sz="3600" b="1" dirty="0">
              <a:solidFill>
                <a:schemeClr val="tx1">
                  <a:lumMod val="75000"/>
                  <a:lumOff val="25000"/>
                </a:schemeClr>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xmlns="" val="32159691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a:extLst>
              <a:ext uri="{FF2B5EF4-FFF2-40B4-BE49-F238E27FC236}">
                <a16:creationId xmlns:a16="http://schemas.microsoft.com/office/drawing/2014/main" xmlns="" id="{AF743159-10CE-4047-A280-DC7866434170}"/>
              </a:ext>
            </a:extLst>
          </p:cNvPr>
          <p:cNvGrpSpPr>
            <a:grpSpLocks/>
          </p:cNvGrpSpPr>
          <p:nvPr/>
        </p:nvGrpSpPr>
        <p:grpSpPr bwMode="auto">
          <a:xfrm>
            <a:off x="830423" y="401307"/>
            <a:ext cx="9278801" cy="1385468"/>
            <a:chOff x="0" y="0"/>
            <a:chExt cx="14571" cy="1895"/>
          </a:xfrm>
        </p:grpSpPr>
        <p:grpSp>
          <p:nvGrpSpPr>
            <p:cNvPr id="3"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4"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知识产权纠纷解决与风险防范</a:t>
                </a:r>
              </a:p>
              <a:p>
                <a:pPr marL="323850"/>
                <a:endParaRPr lang="en-US" altLang="zh-CN"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sp>
        <p:nvSpPr>
          <p:cNvPr id="7" name="Text Box 168">
            <a:extLst>
              <a:ext uri="{FF2B5EF4-FFF2-40B4-BE49-F238E27FC236}">
                <a16:creationId xmlns:a16="http://schemas.microsoft.com/office/drawing/2014/main" xmlns="" id="{12846221-A5ED-B14D-97DA-536CF4E9C005}"/>
              </a:ext>
            </a:extLst>
          </p:cNvPr>
          <p:cNvSpPr txBox="1">
            <a:spLocks noChangeArrowheads="1"/>
          </p:cNvSpPr>
          <p:nvPr/>
        </p:nvSpPr>
        <p:spPr bwMode="auto">
          <a:xfrm>
            <a:off x="546100" y="1581286"/>
            <a:ext cx="9672321" cy="2881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666750" indent="-342900">
              <a:buFontTx/>
              <a:buChar char="-"/>
            </a:pPr>
            <a:endParaRPr lang="en-US" altLang="zh-CN" sz="24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1123950" lvl="1" indent="-342900">
              <a:buFontTx/>
              <a:buChar char="-"/>
            </a:pPr>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加强</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各类合同中的知识产权</a:t>
            </a:r>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管理</a:t>
            </a:r>
            <a:endParaRPr lang="en-US" altLang="zh-CN"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buFont typeface="Wingdings" pitchFamily="2" charset="2"/>
              <a:buChar char="Ø"/>
            </a:pPr>
            <a:endParaRPr lang="en-US" altLang="zh-CN"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1657350" lvl="3" indent="-285750">
              <a:buFont typeface="Arial" panose="020B0604020202020204" pitchFamily="34" charset="0"/>
              <a:buChar char="•"/>
            </a:pPr>
            <a:r>
              <a:rPr lang="zh-CN" altLang="en-US" dirty="0">
                <a:solidFill>
                  <a:schemeClr val="tx1">
                    <a:lumMod val="65000"/>
                    <a:lumOff val="35000"/>
                  </a:schemeClr>
                </a:solidFill>
              </a:rPr>
              <a:t>劳动合同、聘用合同、劳务合同；</a:t>
            </a:r>
            <a:endParaRPr lang="en-US" altLang="zh-CN" dirty="0">
              <a:solidFill>
                <a:schemeClr val="tx1">
                  <a:lumMod val="65000"/>
                  <a:lumOff val="35000"/>
                </a:schemeClr>
              </a:solidFill>
            </a:endParaRPr>
          </a:p>
          <a:p>
            <a:pPr marL="1657350" lvl="3" indent="-285750">
              <a:buFont typeface="Arial" panose="020B0604020202020204" pitchFamily="34" charset="0"/>
              <a:buChar char="•"/>
            </a:pPr>
            <a:r>
              <a:rPr lang="zh-CN" altLang="en-US" dirty="0" smtClean="0">
                <a:solidFill>
                  <a:schemeClr val="tx1">
                    <a:lumMod val="65000"/>
                    <a:lumOff val="35000"/>
                  </a:schemeClr>
                </a:solidFill>
              </a:rPr>
              <a:t>科研</a:t>
            </a:r>
            <a:r>
              <a:rPr lang="zh-CN" altLang="en-US" dirty="0">
                <a:solidFill>
                  <a:schemeClr val="tx1">
                    <a:lumMod val="65000"/>
                    <a:lumOff val="35000"/>
                  </a:schemeClr>
                </a:solidFill>
              </a:rPr>
              <a:t>项目合同</a:t>
            </a:r>
            <a:endParaRPr lang="en-US" altLang="zh-CN" dirty="0">
              <a:solidFill>
                <a:schemeClr val="tx1">
                  <a:lumMod val="65000"/>
                  <a:lumOff val="35000"/>
                </a:schemeClr>
              </a:solidFill>
            </a:endParaRPr>
          </a:p>
          <a:p>
            <a:pPr marL="1657350" lvl="3" indent="-285750">
              <a:buFont typeface="Arial" panose="020B0604020202020204" pitchFamily="34" charset="0"/>
              <a:buChar char="•"/>
            </a:pPr>
            <a:r>
              <a:rPr lang="zh-CN" altLang="en-US" dirty="0" smtClean="0">
                <a:solidFill>
                  <a:schemeClr val="tx1">
                    <a:lumMod val="65000"/>
                    <a:lumOff val="35000"/>
                  </a:schemeClr>
                </a:solidFill>
              </a:rPr>
              <a:t>制定</a:t>
            </a:r>
            <a:r>
              <a:rPr lang="zh-CN" altLang="en-US" dirty="0">
                <a:solidFill>
                  <a:schemeClr val="tx1">
                    <a:lumMod val="65000"/>
                    <a:lumOff val="35000"/>
                  </a:schemeClr>
                </a:solidFill>
              </a:rPr>
              <a:t>详细的科研成果知识产权清单</a:t>
            </a:r>
            <a:endParaRPr lang="en-US" altLang="zh-CN" dirty="0">
              <a:solidFill>
                <a:schemeClr val="tx1">
                  <a:lumMod val="65000"/>
                  <a:lumOff val="35000"/>
                </a:schemeClr>
              </a:solidFill>
            </a:endParaRPr>
          </a:p>
          <a:p>
            <a:pPr marL="2495550" lvl="4" indent="-342900">
              <a:buFontTx/>
              <a:buChar char="-"/>
            </a:pPr>
            <a:endParaRPr lang="en-US" altLang="zh-CN" sz="1600" b="1" spc="-15" dirty="0" smtClean="0">
              <a:solidFill>
                <a:schemeClr val="tx1">
                  <a:lumMod val="65000"/>
                  <a:lumOff val="35000"/>
                </a:schemeClr>
              </a:solidFill>
              <a:latin typeface="Arial" panose="020B0604020202020204" pitchFamily="34" charset="0"/>
              <a:ea typeface="SimSun" panose="02010600030101010101" pitchFamily="2" charset="-122"/>
              <a:cs typeface="Times New Roman" panose="02020603050405020304" pitchFamily="18" charset="0"/>
            </a:endParaRPr>
          </a:p>
          <a:p>
            <a:pPr marL="1123950" lvl="1" indent="-342900">
              <a:buFontTx/>
              <a:buChar char="-"/>
            </a:pPr>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培养</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高校教职工的知识产权保护</a:t>
            </a:r>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意识</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1123950" lvl="1" indent="-342900">
              <a:buFontTx/>
              <a:buChar char="-"/>
            </a:pPr>
            <a:endParaRPr lang="en-US" altLang="zh-CN"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1581150" lvl="2" indent="-342900">
              <a:buFont typeface="Arial" panose="020B0604020202020204" pitchFamily="34" charset="0"/>
              <a:buChar char="•"/>
            </a:pPr>
            <a:r>
              <a:rPr lang="zh-CN" altLang="en-US" dirty="0" smtClean="0">
                <a:solidFill>
                  <a:schemeClr val="tx1">
                    <a:lumMod val="65000"/>
                    <a:lumOff val="35000"/>
                  </a:schemeClr>
                </a:solidFill>
              </a:rPr>
              <a:t>明确</a:t>
            </a:r>
            <a:r>
              <a:rPr lang="zh-CN" altLang="en-US" dirty="0">
                <a:solidFill>
                  <a:schemeClr val="tx1">
                    <a:lumMod val="65000"/>
                    <a:lumOff val="35000"/>
                  </a:schemeClr>
                </a:solidFill>
              </a:rPr>
              <a:t>知识产权侵权的界限和</a:t>
            </a:r>
            <a:r>
              <a:rPr lang="zh-CN" altLang="en-US" dirty="0" smtClean="0">
                <a:solidFill>
                  <a:schemeClr val="tx1">
                    <a:lumMod val="65000"/>
                    <a:lumOff val="35000"/>
                  </a:schemeClr>
                </a:solidFill>
              </a:rPr>
              <a:t>法律责任</a:t>
            </a:r>
            <a:endParaRPr lang="en-US" altLang="zh-CN" dirty="0">
              <a:solidFill>
                <a:schemeClr val="tx1">
                  <a:lumMod val="65000"/>
                  <a:lumOff val="35000"/>
                </a:schemeClr>
              </a:solidFill>
            </a:endParaRPr>
          </a:p>
          <a:p>
            <a:pPr marL="1581150" lvl="2" indent="-342900">
              <a:buFont typeface="Arial" panose="020B0604020202020204" pitchFamily="34" charset="0"/>
              <a:buChar char="•"/>
            </a:pPr>
            <a:r>
              <a:rPr lang="zh-CN" altLang="en-US" dirty="0" smtClean="0">
                <a:solidFill>
                  <a:schemeClr val="tx1">
                    <a:lumMod val="65000"/>
                    <a:lumOff val="35000"/>
                  </a:schemeClr>
                </a:solidFill>
              </a:rPr>
              <a:t>科研</a:t>
            </a:r>
            <a:r>
              <a:rPr lang="zh-CN" altLang="en-US" dirty="0">
                <a:solidFill>
                  <a:schemeClr val="tx1">
                    <a:lumMod val="65000"/>
                    <a:lumOff val="35000"/>
                  </a:schemeClr>
                </a:solidFill>
              </a:rPr>
              <a:t>项目组人员进行培训</a:t>
            </a:r>
            <a:endParaRPr lang="en-US" altLang="zh-CN" dirty="0">
              <a:solidFill>
                <a:schemeClr val="tx1">
                  <a:lumMod val="65000"/>
                  <a:lumOff val="35000"/>
                </a:schemeClr>
              </a:solidFill>
            </a:endParaRPr>
          </a:p>
          <a:p>
            <a:pPr marL="323850"/>
            <a:r>
              <a:rPr lang="en-US" altLang="zh-CN" sz="24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 </a:t>
            </a:r>
          </a:p>
          <a:p>
            <a:pPr marL="1123950" lvl="1" indent="-342900">
              <a:buFontTx/>
              <a:buChar char="-"/>
            </a:pPr>
            <a:r>
              <a:rPr lang="zh-CN" altLang="en-US" sz="20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建立</a:t>
            </a:r>
            <a:r>
              <a:rPr lang="zh-CN" altLang="en-US"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高校知识产权风险管理机制</a:t>
            </a:r>
            <a:endParaRPr lang="en-US" altLang="zh-CN" sz="20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323850"/>
            <a:r>
              <a:rPr lang="en-US" altLang="zh-CN" sz="2400" b="1" spc="-15" dirty="0" smtClean="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 </a:t>
            </a:r>
          </a:p>
          <a:p>
            <a:pPr marL="1581150" lvl="2" indent="-342900">
              <a:buFont typeface="Arial" panose="020B0604020202020204" pitchFamily="34" charset="0"/>
              <a:buChar char="•"/>
            </a:pPr>
            <a:r>
              <a:rPr lang="zh-CN" altLang="en-US" dirty="0">
                <a:solidFill>
                  <a:schemeClr val="tx1">
                    <a:lumMod val="75000"/>
                    <a:lumOff val="25000"/>
                  </a:schemeClr>
                </a:solidFill>
              </a:rPr>
              <a:t>加强学术交流中的知识产权</a:t>
            </a:r>
            <a:r>
              <a:rPr lang="zh-CN" altLang="en-US" dirty="0" smtClean="0">
                <a:solidFill>
                  <a:schemeClr val="tx1">
                    <a:lumMod val="75000"/>
                    <a:lumOff val="25000"/>
                  </a:schemeClr>
                </a:solidFill>
              </a:rPr>
              <a:t>管理</a:t>
            </a:r>
            <a:endParaRPr lang="en-US" altLang="zh-CN" dirty="0" smtClean="0">
              <a:solidFill>
                <a:schemeClr val="tx1">
                  <a:lumMod val="75000"/>
                  <a:lumOff val="25000"/>
                </a:schemeClr>
              </a:solidFill>
            </a:endParaRPr>
          </a:p>
          <a:p>
            <a:pPr marL="1581150" lvl="2" indent="-342900">
              <a:buFont typeface="Arial" panose="020B0604020202020204" pitchFamily="34" charset="0"/>
              <a:buChar char="•"/>
            </a:pPr>
            <a:r>
              <a:rPr lang="zh-CN" altLang="en-US"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rPr>
              <a:t>选取适宜的争议解决方式</a:t>
            </a:r>
            <a:endParaRPr lang="en-US" altLang="zh-CN"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666750" indent="-342900">
              <a:buFontTx/>
              <a:buChar char="-"/>
            </a:pPr>
            <a:endParaRPr lang="en-US" altLang="zh-CN"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pPr marL="781050" indent="-457200">
              <a:buFont typeface="Wingdings" pitchFamily="2" charset="2"/>
              <a:buChar char="Ø"/>
            </a:pPr>
            <a:endParaRPr lang="en-US" altLang="zh-CN" sz="2400" b="1" spc="-15" dirty="0">
              <a:solidFill>
                <a:schemeClr val="tx1">
                  <a:lumMod val="75000"/>
                  <a:lumOff val="25000"/>
                </a:schemeClr>
              </a:solidFill>
              <a:latin typeface="Arial" panose="020B0604020202020204" pitchFamily="34" charset="0"/>
              <a:ea typeface="SimSun" panose="02010600030101010101" pitchFamily="2" charset="-122"/>
              <a:cs typeface="Times New Roman" panose="02020603050405020304" pitchFamily="18" charset="0"/>
            </a:endParaRPr>
          </a:p>
          <a:p>
            <a:endParaRPr lang="zh-CN" altLang="en-US" dirty="0"/>
          </a:p>
          <a:p>
            <a:endParaRPr lang="en-US" altLang="zh-CN" dirty="0"/>
          </a:p>
          <a:p>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en-US" altLang="zh-CN" sz="2000" b="1" spc="-15" dirty="0">
              <a:latin typeface="Arial" panose="020B0604020202020204" pitchFamily="34" charset="0"/>
              <a:ea typeface="SimSun" panose="02010600030101010101" pitchFamily="2" charset="-122"/>
              <a:cs typeface="Times New Roman" panose="02020603050405020304" pitchFamily="18" charset="0"/>
            </a:endParaRPr>
          </a:p>
          <a:p>
            <a:pPr marL="323850"/>
            <a:endParaRPr lang="zh-CN" altLang="en-US" sz="2000" b="1" spc="-15" dirty="0">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endParaRPr kumimoji="0" lang="en-US" altLang="en-US" sz="20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057630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10" dirty="0"/>
              <a:t>Introduction </a:t>
            </a:r>
            <a:r>
              <a:rPr spc="-140" dirty="0"/>
              <a:t>– </a:t>
            </a:r>
            <a:r>
              <a:rPr spc="-135" dirty="0"/>
              <a:t>Your</a:t>
            </a:r>
            <a:r>
              <a:rPr spc="75" dirty="0"/>
              <a:t> </a:t>
            </a:r>
            <a:r>
              <a:rPr spc="-130" dirty="0"/>
              <a:t>Requirements</a:t>
            </a:r>
          </a:p>
        </p:txBody>
      </p:sp>
      <p:sp>
        <p:nvSpPr>
          <p:cNvPr id="2" name="内容占位符 1">
            <a:extLst>
              <a:ext uri="{FF2B5EF4-FFF2-40B4-BE49-F238E27FC236}">
                <a16:creationId xmlns:a16="http://schemas.microsoft.com/office/drawing/2014/main" xmlns="" id="{06F078C7-93D4-4742-A2ED-96D6964411C1}"/>
              </a:ext>
            </a:extLst>
          </p:cNvPr>
          <p:cNvSpPr>
            <a:spLocks noGrp="1"/>
          </p:cNvSpPr>
          <p:nvPr>
            <p:ph sz="half" idx="2"/>
          </p:nvPr>
        </p:nvSpPr>
        <p:spPr>
          <a:xfrm>
            <a:off x="3898900" y="2313484"/>
            <a:ext cx="6167121" cy="2000548"/>
          </a:xfrm>
        </p:spPr>
        <p:txBody>
          <a:bodyPr/>
          <a:lstStyle/>
          <a:p>
            <a:pPr>
              <a:spcAft>
                <a:spcPts val="1200"/>
              </a:spcAft>
            </a:pPr>
            <a:r>
              <a:rPr lang="zh-CN" altLang="en-US" sz="1800" dirty="0" smtClean="0">
                <a:solidFill>
                  <a:schemeClr val="tx1"/>
                </a:solidFill>
              </a:rPr>
              <a:t>上海达沃律师事务所</a:t>
            </a:r>
            <a:endParaRPr lang="zh-CN" altLang="en-US" sz="1800" dirty="0">
              <a:solidFill>
                <a:schemeClr val="tx1"/>
              </a:solidFill>
            </a:endParaRPr>
          </a:p>
          <a:p>
            <a:pPr>
              <a:spcAft>
                <a:spcPts val="1200"/>
              </a:spcAft>
            </a:pPr>
            <a:r>
              <a:rPr lang="zh-CN" altLang="en-US" sz="1800" dirty="0">
                <a:solidFill>
                  <a:schemeClr val="tx1"/>
                </a:solidFill>
              </a:rPr>
              <a:t>上海市威海路</a:t>
            </a:r>
            <a:r>
              <a:rPr lang="en-US" altLang="zh-CN" sz="1800" dirty="0">
                <a:solidFill>
                  <a:schemeClr val="tx1"/>
                </a:solidFill>
              </a:rPr>
              <a:t>567</a:t>
            </a:r>
            <a:r>
              <a:rPr lang="zh-CN" altLang="en-US" sz="1800" dirty="0">
                <a:solidFill>
                  <a:schemeClr val="tx1"/>
                </a:solidFill>
              </a:rPr>
              <a:t>号晶采世纪大厦</a:t>
            </a:r>
            <a:r>
              <a:rPr lang="en-US" altLang="zh-CN" sz="1800" dirty="0">
                <a:solidFill>
                  <a:schemeClr val="tx1"/>
                </a:solidFill>
              </a:rPr>
              <a:t>20</a:t>
            </a:r>
            <a:r>
              <a:rPr lang="zh-CN" altLang="en-US" sz="1800" dirty="0">
                <a:solidFill>
                  <a:schemeClr val="tx1"/>
                </a:solidFill>
              </a:rPr>
              <a:t>楼 </a:t>
            </a:r>
            <a:r>
              <a:rPr lang="en" altLang="zh-CN" sz="1800" dirty="0" smtClean="0">
                <a:solidFill>
                  <a:schemeClr val="tx1"/>
                </a:solidFill>
              </a:rPr>
              <a:t>C-D</a:t>
            </a:r>
            <a:endParaRPr lang="en-US" altLang="zh-CN" sz="1800" dirty="0" smtClean="0">
              <a:solidFill>
                <a:schemeClr val="tx1"/>
              </a:solidFill>
            </a:endParaRPr>
          </a:p>
          <a:p>
            <a:pPr>
              <a:spcAft>
                <a:spcPts val="1200"/>
              </a:spcAft>
            </a:pPr>
            <a:r>
              <a:rPr lang="zh-CN" altLang="en-US" sz="1800" dirty="0" smtClean="0">
                <a:solidFill>
                  <a:schemeClr val="tx1"/>
                </a:solidFill>
              </a:rPr>
              <a:t>  徐丹</a:t>
            </a:r>
            <a:endParaRPr lang="en-US" altLang="zh-CN" sz="1800" dirty="0">
              <a:solidFill>
                <a:schemeClr val="tx1"/>
              </a:solidFill>
            </a:endParaRPr>
          </a:p>
          <a:p>
            <a:pPr>
              <a:spcAft>
                <a:spcPts val="1200"/>
              </a:spcAft>
            </a:pPr>
            <a:r>
              <a:rPr lang="zh-CN" altLang="en-US" sz="1800" dirty="0" smtClean="0">
                <a:solidFill>
                  <a:schemeClr val="tx1"/>
                </a:solidFill>
              </a:rPr>
              <a:t>电话</a:t>
            </a:r>
            <a:r>
              <a:rPr lang="en-US" altLang="zh-CN" sz="1800" dirty="0" smtClean="0">
                <a:solidFill>
                  <a:schemeClr val="tx1"/>
                </a:solidFill>
              </a:rPr>
              <a:t>/</a:t>
            </a:r>
            <a:r>
              <a:rPr lang="zh-CN" altLang="en-US" sz="1800" dirty="0" smtClean="0">
                <a:solidFill>
                  <a:schemeClr val="tx1"/>
                </a:solidFill>
              </a:rPr>
              <a:t>微信</a:t>
            </a:r>
            <a:r>
              <a:rPr lang="en-US" altLang="zh-CN" sz="1800" dirty="0" smtClean="0">
                <a:solidFill>
                  <a:schemeClr val="tx1"/>
                </a:solidFill>
              </a:rPr>
              <a:t>: 13795239987</a:t>
            </a:r>
            <a:endParaRPr lang="en-US" altLang="zh-CN" sz="1800" dirty="0">
              <a:solidFill>
                <a:schemeClr val="tx1"/>
              </a:solidFill>
            </a:endParaRPr>
          </a:p>
          <a:p>
            <a:pPr>
              <a:spcAft>
                <a:spcPts val="1200"/>
              </a:spcAft>
            </a:pPr>
            <a:r>
              <a:rPr lang="zh-CN" altLang="en-US" sz="1800" dirty="0">
                <a:solidFill>
                  <a:schemeClr val="tx1"/>
                </a:solidFill>
              </a:rPr>
              <a:t>电子邮箱</a:t>
            </a:r>
            <a:r>
              <a:rPr lang="en-US" altLang="zh-CN" sz="1800" dirty="0">
                <a:solidFill>
                  <a:schemeClr val="tx1"/>
                </a:solidFill>
              </a:rPr>
              <a:t>: </a:t>
            </a:r>
            <a:r>
              <a:rPr lang="en-US" altLang="zh-CN" sz="1800" dirty="0" smtClean="0">
                <a:solidFill>
                  <a:schemeClr val="tx1"/>
                </a:solidFill>
              </a:rPr>
              <a:t>dan.xu@dawo-lf.com</a:t>
            </a:r>
            <a:endParaRPr lang="zh-CN" altLang="en-US" sz="1800" dirty="0">
              <a:solidFill>
                <a:schemeClr val="tx1"/>
              </a:solidFill>
            </a:endParaRPr>
          </a:p>
        </p:txBody>
      </p:sp>
      <p:grpSp>
        <p:nvGrpSpPr>
          <p:cNvPr id="14" name="Group 166">
            <a:extLst>
              <a:ext uri="{FF2B5EF4-FFF2-40B4-BE49-F238E27FC236}">
                <a16:creationId xmlns:a16="http://schemas.microsoft.com/office/drawing/2014/main" xmlns="" id="{AF743159-10CE-4047-A280-DC7866434170}"/>
              </a:ext>
            </a:extLst>
          </p:cNvPr>
          <p:cNvGrpSpPr>
            <a:grpSpLocks/>
          </p:cNvGrpSpPr>
          <p:nvPr/>
        </p:nvGrpSpPr>
        <p:grpSpPr bwMode="auto">
          <a:xfrm>
            <a:off x="831600" y="403200"/>
            <a:ext cx="9278801" cy="1385468"/>
            <a:chOff x="0" y="0"/>
            <a:chExt cx="14571" cy="1895"/>
          </a:xfrm>
        </p:grpSpPr>
        <p:grpSp>
          <p:nvGrpSpPr>
            <p:cNvPr id="15" name="Group 167">
              <a:extLst>
                <a:ext uri="{FF2B5EF4-FFF2-40B4-BE49-F238E27FC236}">
                  <a16:creationId xmlns:a16="http://schemas.microsoft.com/office/drawing/2014/main" xmlns="" id="{6441944F-2885-49E9-8E64-514A0293AB3F}"/>
                </a:ext>
              </a:extLst>
            </p:cNvPr>
            <p:cNvGrpSpPr>
              <a:grpSpLocks/>
            </p:cNvGrpSpPr>
            <p:nvPr/>
          </p:nvGrpSpPr>
          <p:grpSpPr bwMode="auto">
            <a:xfrm>
              <a:off x="0" y="0"/>
              <a:ext cx="14571" cy="1895"/>
              <a:chOff x="0" y="0"/>
              <a:chExt cx="14571" cy="1895"/>
            </a:xfrm>
          </p:grpSpPr>
          <p:sp>
            <p:nvSpPr>
              <p:cNvPr id="16" name="Freeform 170">
                <a:extLst>
                  <a:ext uri="{FF2B5EF4-FFF2-40B4-BE49-F238E27FC236}">
                    <a16:creationId xmlns:a16="http://schemas.microsoft.com/office/drawing/2014/main" xmlns="" id="{DF5D9C8F-C170-4F7B-BAE1-4E672C04D0D6}"/>
                  </a:ext>
                </a:extLst>
              </p:cNvPr>
              <p:cNvSpPr>
                <a:spLocks/>
              </p:cNvSpPr>
              <p:nvPr/>
            </p:nvSpPr>
            <p:spPr bwMode="auto">
              <a:xfrm>
                <a:off x="0" y="0"/>
                <a:ext cx="14571" cy="1895"/>
              </a:xfrm>
              <a:custGeom>
                <a:avLst/>
                <a:gdLst>
                  <a:gd name="T0" fmla="*/ 14443 w 14571"/>
                  <a:gd name="T1" fmla="*/ 0 h 1895"/>
                  <a:gd name="T2" fmla="*/ 127 w 14571"/>
                  <a:gd name="T3" fmla="*/ 0 h 1895"/>
                  <a:gd name="T4" fmla="*/ 77 w 14571"/>
                  <a:gd name="T5" fmla="*/ 10 h 1895"/>
                  <a:gd name="T6" fmla="*/ 37 w 14571"/>
                  <a:gd name="T7" fmla="*/ 37 h 1895"/>
                  <a:gd name="T8" fmla="*/ 10 w 14571"/>
                  <a:gd name="T9" fmla="*/ 77 h 1895"/>
                  <a:gd name="T10" fmla="*/ 0 w 14571"/>
                  <a:gd name="T11" fmla="*/ 126 h 1895"/>
                  <a:gd name="T12" fmla="*/ 0 w 14571"/>
                  <a:gd name="T13" fmla="*/ 1768 h 1895"/>
                  <a:gd name="T14" fmla="*/ 10 w 14571"/>
                  <a:gd name="T15" fmla="*/ 1817 h 1895"/>
                  <a:gd name="T16" fmla="*/ 37 w 14571"/>
                  <a:gd name="T17" fmla="*/ 1857 h 1895"/>
                  <a:gd name="T18" fmla="*/ 77 w 14571"/>
                  <a:gd name="T19" fmla="*/ 1884 h 1895"/>
                  <a:gd name="T20" fmla="*/ 127 w 14571"/>
                  <a:gd name="T21" fmla="*/ 1894 h 1895"/>
                  <a:gd name="T22" fmla="*/ 14443 w 14571"/>
                  <a:gd name="T23" fmla="*/ 1894 h 1895"/>
                  <a:gd name="T24" fmla="*/ 14493 w 14571"/>
                  <a:gd name="T25" fmla="*/ 1884 h 1895"/>
                  <a:gd name="T26" fmla="*/ 14533 w 14571"/>
                  <a:gd name="T27" fmla="*/ 1857 h 1895"/>
                  <a:gd name="T28" fmla="*/ 14560 w 14571"/>
                  <a:gd name="T29" fmla="*/ 1817 h 1895"/>
                  <a:gd name="T30" fmla="*/ 14570 w 14571"/>
                  <a:gd name="T31" fmla="*/ 1768 h 1895"/>
                  <a:gd name="T32" fmla="*/ 14570 w 14571"/>
                  <a:gd name="T33" fmla="*/ 126 h 1895"/>
                  <a:gd name="T34" fmla="*/ 14560 w 14571"/>
                  <a:gd name="T35" fmla="*/ 77 h 1895"/>
                  <a:gd name="T36" fmla="*/ 14533 w 14571"/>
                  <a:gd name="T37" fmla="*/ 37 h 1895"/>
                  <a:gd name="T38" fmla="*/ 14493 w 14571"/>
                  <a:gd name="T39" fmla="*/ 10 h 1895"/>
                  <a:gd name="T40" fmla="*/ 14443 w 14571"/>
                  <a:gd name="T41" fmla="*/ 0 h 1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71" h="1895">
                    <a:moveTo>
                      <a:pt x="14443" y="0"/>
                    </a:moveTo>
                    <a:lnTo>
                      <a:pt x="127" y="0"/>
                    </a:lnTo>
                    <a:lnTo>
                      <a:pt x="77" y="10"/>
                    </a:lnTo>
                    <a:lnTo>
                      <a:pt x="37" y="37"/>
                    </a:lnTo>
                    <a:lnTo>
                      <a:pt x="10" y="77"/>
                    </a:lnTo>
                    <a:lnTo>
                      <a:pt x="0" y="126"/>
                    </a:lnTo>
                    <a:lnTo>
                      <a:pt x="0" y="1768"/>
                    </a:lnTo>
                    <a:lnTo>
                      <a:pt x="10" y="1817"/>
                    </a:lnTo>
                    <a:lnTo>
                      <a:pt x="37" y="1857"/>
                    </a:lnTo>
                    <a:lnTo>
                      <a:pt x="77" y="1884"/>
                    </a:lnTo>
                    <a:lnTo>
                      <a:pt x="127" y="1894"/>
                    </a:lnTo>
                    <a:lnTo>
                      <a:pt x="14443" y="1894"/>
                    </a:lnTo>
                    <a:lnTo>
                      <a:pt x="14493" y="1884"/>
                    </a:lnTo>
                    <a:lnTo>
                      <a:pt x="14533" y="1857"/>
                    </a:lnTo>
                    <a:lnTo>
                      <a:pt x="14560" y="1817"/>
                    </a:lnTo>
                    <a:lnTo>
                      <a:pt x="14570" y="1768"/>
                    </a:lnTo>
                    <a:lnTo>
                      <a:pt x="14570" y="126"/>
                    </a:lnTo>
                    <a:lnTo>
                      <a:pt x="14560" y="77"/>
                    </a:lnTo>
                    <a:lnTo>
                      <a:pt x="14533" y="37"/>
                    </a:lnTo>
                    <a:lnTo>
                      <a:pt x="14493" y="10"/>
                    </a:lnTo>
                    <a:lnTo>
                      <a:pt x="14443" y="0"/>
                    </a:lnTo>
                    <a:close/>
                  </a:path>
                </a:pathLst>
              </a:custGeom>
              <a:solidFill>
                <a:srgbClr val="EF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 name="Picture 169">
                <a:extLst>
                  <a:ext uri="{FF2B5EF4-FFF2-40B4-BE49-F238E27FC236}">
                    <a16:creationId xmlns:a16="http://schemas.microsoft.com/office/drawing/2014/main" xmlns="" id="{BE01A10E-D49D-40BE-A436-53BC2F6B368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2" y="17"/>
                <a:ext cx="2409" cy="1865"/>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Text Box 168">
                <a:extLst>
                  <a:ext uri="{FF2B5EF4-FFF2-40B4-BE49-F238E27FC236}">
                    <a16:creationId xmlns:a16="http://schemas.microsoft.com/office/drawing/2014/main" xmlns="" id="{2AD82AE9-41B1-4A78-8DD4-8F28FE39E93B}"/>
                  </a:ext>
                </a:extLst>
              </p:cNvPr>
              <p:cNvSpPr txBox="1">
                <a:spLocks noChangeArrowheads="1"/>
              </p:cNvSpPr>
              <p:nvPr/>
            </p:nvSpPr>
            <p:spPr bwMode="auto">
              <a:xfrm>
                <a:off x="0" y="83"/>
                <a:ext cx="14471" cy="1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323850">
                  <a:spcAft>
                    <a:spcPts val="0"/>
                  </a:spcAft>
                </a:pPr>
                <a:endPar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endParaRPr>
              </a:p>
              <a:p>
                <a:pPr marL="323850">
                  <a:spcAft>
                    <a:spcPts val="0"/>
                  </a:spcAft>
                </a:pPr>
                <a:r>
                  <a:rPr 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	</a:t>
                </a:r>
                <a:r>
                  <a:rPr lang="zh-CN" altLang="nl-BE"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联系</a:t>
                </a:r>
                <a:r>
                  <a:rPr lang="zh-CN" altLang="en-US" sz="2800" b="1" spc="-15" dirty="0">
                    <a:solidFill>
                      <a:srgbClr val="FFFFFF"/>
                    </a:solidFill>
                    <a:latin typeface="Arial" panose="020B0604020202020204" pitchFamily="34" charset="0"/>
                    <a:ea typeface="SimSun" panose="02010600030101010101" pitchFamily="2" charset="-122"/>
                    <a:cs typeface="Times New Roman" panose="02020603050405020304" pitchFamily="18" charset="0"/>
                  </a:rPr>
                  <a:t>我们</a:t>
                </a:r>
                <a:endParaRPr kumimoji="0" lang="en-US" altLang="en-US" sz="2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pSp>
      </p:grpSp>
      <p:pic>
        <p:nvPicPr>
          <p:cNvPr id="12" name="Picture 14" descr="DAWO LOGO-JPG.jpg">
            <a:extLst>
              <a:ext uri="{FF2B5EF4-FFF2-40B4-BE49-F238E27FC236}">
                <a16:creationId xmlns:a16="http://schemas.microsoft.com/office/drawing/2014/main" xmlns="" id="{8A29D44C-B440-F549-B70B-46F7F9388231}"/>
              </a:ext>
            </a:extLst>
          </p:cNvPr>
          <p:cNvPicPr>
            <a:picLocks noChangeAspect="1"/>
          </p:cNvPicPr>
          <p:nvPr/>
        </p:nvPicPr>
        <p:blipFill>
          <a:blip r:embed="rId3" cstate="print"/>
          <a:stretch>
            <a:fillRect/>
          </a:stretch>
        </p:blipFill>
        <p:spPr>
          <a:xfrm>
            <a:off x="1436150" y="2233318"/>
            <a:ext cx="2160882" cy="2160882"/>
          </a:xfrm>
          <a:prstGeom prst="rect">
            <a:avLst/>
          </a:prstGeom>
        </p:spPr>
      </p:pic>
      <p:sp>
        <p:nvSpPr>
          <p:cNvPr id="19" name="内容占位符 1">
            <a:extLst>
              <a:ext uri="{FF2B5EF4-FFF2-40B4-BE49-F238E27FC236}">
                <a16:creationId xmlns:a16="http://schemas.microsoft.com/office/drawing/2014/main" xmlns="" id="{09761342-F914-164A-AD93-E8D2A99BB26B}"/>
              </a:ext>
            </a:extLst>
          </p:cNvPr>
          <p:cNvSpPr txBox="1">
            <a:spLocks/>
          </p:cNvSpPr>
          <p:nvPr/>
        </p:nvSpPr>
        <p:spPr>
          <a:xfrm>
            <a:off x="4324256" y="5003800"/>
            <a:ext cx="5967950" cy="1138773"/>
          </a:xfrm>
          <a:prstGeom prst="rect">
            <a:avLst/>
          </a:prstGeom>
        </p:spPr>
        <p:txBody>
          <a:bodyPr wrap="square" lIns="0" tIns="0" rIns="0" bIns="0">
            <a:spAutoFit/>
          </a:bodyPr>
          <a:lstStyle>
            <a:lvl1pPr marL="0">
              <a:defRPr sz="1400" b="0" i="0">
                <a:solidFill>
                  <a:srgbClr val="767676"/>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Aft>
                <a:spcPts val="1200"/>
              </a:spcAft>
            </a:pPr>
            <a:endParaRPr lang="en-US" altLang="zh-CN" sz="1800" kern="0" dirty="0">
              <a:solidFill>
                <a:schemeClr val="tx1"/>
              </a:solidFill>
            </a:endParaRPr>
          </a:p>
          <a:p>
            <a:pPr>
              <a:spcAft>
                <a:spcPts val="1200"/>
              </a:spcAft>
            </a:pPr>
            <a:r>
              <a:rPr lang="zh-CN" altLang="en-US" sz="1800" b="1" kern="0" dirty="0">
                <a:solidFill>
                  <a:schemeClr val="accent6">
                    <a:lumMod val="75000"/>
                  </a:schemeClr>
                </a:solidFill>
              </a:rPr>
              <a:t>欢迎扫码关注本所公众号，获取第一手中外法律资讯！</a:t>
            </a:r>
            <a:endParaRPr lang="en" altLang="zh-CN" sz="1800" b="1" kern="0" dirty="0">
              <a:solidFill>
                <a:schemeClr val="accent6">
                  <a:lumMod val="75000"/>
                </a:schemeClr>
              </a:solidFill>
            </a:endParaRPr>
          </a:p>
          <a:p>
            <a:pPr>
              <a:spcAft>
                <a:spcPts val="1200"/>
              </a:spcAft>
            </a:pPr>
            <a:endParaRPr lang="zh-CN" altLang="en-US" sz="1800" kern="0" dirty="0">
              <a:solidFill>
                <a:schemeClr val="tx1"/>
              </a:solidFill>
            </a:endParaRPr>
          </a:p>
        </p:txBody>
      </p:sp>
      <p:pic>
        <p:nvPicPr>
          <p:cNvPr id="9" name="图片 8">
            <a:extLst>
              <a:ext uri="{FF2B5EF4-FFF2-40B4-BE49-F238E27FC236}">
                <a16:creationId xmlns:a16="http://schemas.microsoft.com/office/drawing/2014/main" xmlns="" id="{6BE42D75-7F66-6B4C-9EB8-81F5D647587C}"/>
              </a:ext>
            </a:extLst>
          </p:cNvPr>
          <p:cNvPicPr>
            <a:picLocks noChangeAspect="1"/>
          </p:cNvPicPr>
          <p:nvPr/>
        </p:nvPicPr>
        <p:blipFill rotWithShape="1">
          <a:blip r:embed="rId4" cstate="print"/>
          <a:srcRect l="54478" t="11946" r="5970" b="22092"/>
          <a:stretch/>
        </p:blipFill>
        <p:spPr>
          <a:xfrm>
            <a:off x="1436150" y="4808414"/>
            <a:ext cx="2160882" cy="2120111"/>
          </a:xfrm>
          <a:prstGeom prst="rect">
            <a:avLst/>
          </a:prstGeom>
        </p:spPr>
      </p:pic>
    </p:spTree>
    <p:extLst>
      <p:ext uri="{BB962C8B-B14F-4D97-AF65-F5344CB8AC3E}">
        <p14:creationId xmlns:p14="http://schemas.microsoft.com/office/powerpoint/2010/main" xmlns="" val="32239788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marL="12700">
          <a:spcBef>
            <a:spcPts val="840"/>
          </a:spcBef>
          <a:spcAft>
            <a:spcPts val="1200"/>
          </a:spcAft>
          <a:tabLst>
            <a:tab pos="388620" algn="l"/>
            <a:tab pos="389255" algn="l"/>
          </a:tabLst>
          <a:defRPr sz="4000" spc="-15" dirty="0">
            <a:solidFill>
              <a:schemeClr val="tx1">
                <a:lumMod val="75000"/>
                <a:lumOff val="25000"/>
              </a:schemeClr>
            </a:solidFill>
            <a:latin typeface="华文中宋" panose="02010600040101010101" pitchFamily="2" charset="-122"/>
            <a:ea typeface="华文中宋" panose="02010600040101010101" pitchFamily="2" charset="-122"/>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5035</TotalTime>
  <Words>7507</Words>
  <Application>Microsoft Office PowerPoint</Application>
  <PresentationFormat>Custom</PresentationFormat>
  <Paragraphs>616</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高校知识产权保护常见问题和争议</vt:lpstr>
      <vt:lpstr>Introduction – Your Requirements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Introduction – Your Requirements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SERVICES</dc:title>
  <dc:creator>danxu</dc:creator>
  <cp:lastModifiedBy>Administrator</cp:lastModifiedBy>
  <cp:revision>389</cp:revision>
  <dcterms:created xsi:type="dcterms:W3CDTF">2018-06-08T03:11:01Z</dcterms:created>
  <dcterms:modified xsi:type="dcterms:W3CDTF">2020-07-09T07:19:14Z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2018-06-08T00:00:00Z</vt:filetime>
  </property>
  <property fmtid="{D5CDD505-2E9C-101B-9397-08002B2CF9AE}" pid="3" name="Creator">
    <vt:lpwstr>Microsoft® Word 2016</vt:lpwstr>
  </property>
  <property fmtid="{D5CDD505-2E9C-101B-9397-08002B2CF9AE}" pid="4" name="LastSaved">
    <vt:filetime>2018-06-08T00:00:00Z</vt:filetime>
  </property>
</Properties>
</file>